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1" r:id="rId1"/>
  </p:sldMasterIdLst>
  <p:notesMasterIdLst>
    <p:notesMasterId r:id="rId34"/>
  </p:notesMasterIdLst>
  <p:sldIdLst>
    <p:sldId id="2030" r:id="rId2"/>
    <p:sldId id="2033" r:id="rId3"/>
    <p:sldId id="2034" r:id="rId4"/>
    <p:sldId id="2006" r:id="rId5"/>
    <p:sldId id="2010" r:id="rId6"/>
    <p:sldId id="2014" r:id="rId7"/>
    <p:sldId id="2008" r:id="rId8"/>
    <p:sldId id="2007" r:id="rId9"/>
    <p:sldId id="2035" r:id="rId10"/>
    <p:sldId id="2011" r:id="rId11"/>
    <p:sldId id="2009" r:id="rId12"/>
    <p:sldId id="2012" r:id="rId13"/>
    <p:sldId id="2016" r:id="rId14"/>
    <p:sldId id="2037" r:id="rId15"/>
    <p:sldId id="2036" r:id="rId16"/>
    <p:sldId id="2038" r:id="rId17"/>
    <p:sldId id="2039" r:id="rId18"/>
    <p:sldId id="2040" r:id="rId19"/>
    <p:sldId id="2015" r:id="rId20"/>
    <p:sldId id="2041" r:id="rId21"/>
    <p:sldId id="2042" r:id="rId22"/>
    <p:sldId id="2043" r:id="rId23"/>
    <p:sldId id="2044" r:id="rId24"/>
    <p:sldId id="2045" r:id="rId25"/>
    <p:sldId id="2048" r:id="rId26"/>
    <p:sldId id="2019" r:id="rId27"/>
    <p:sldId id="2046" r:id="rId28"/>
    <p:sldId id="2018" r:id="rId29"/>
    <p:sldId id="2022" r:id="rId30"/>
    <p:sldId id="2023" r:id="rId31"/>
    <p:sldId id="2047" r:id="rId32"/>
    <p:sldId id="2017" r:id="rId33"/>
  </p:sldIdLst>
  <p:sldSz cx="9144000" cy="5143500" type="screen16x9"/>
  <p:notesSz cx="6858000" cy="9144000"/>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431C1"/>
    <a:srgbClr val="B624CE"/>
    <a:srgbClr val="D266E4"/>
    <a:srgbClr val="FA5C79"/>
    <a:srgbClr val="F6DC0D"/>
    <a:srgbClr val="020006"/>
    <a:srgbClr val="3B1F4D"/>
    <a:srgbClr val="00B8DB"/>
    <a:srgbClr val="EC7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5629" autoAdjust="0"/>
  </p:normalViewPr>
  <p:slideViewPr>
    <p:cSldViewPr snapToGrid="0" snapToObjects="1">
      <p:cViewPr varScale="1">
        <p:scale>
          <a:sx n="92" d="100"/>
          <a:sy n="92" d="100"/>
        </p:scale>
        <p:origin x="654" y="78"/>
      </p:cViewPr>
      <p:guideLst>
        <p:guide orient="horz" pos="1620"/>
        <p:guide pos="2880"/>
      </p:guideLst>
    </p:cSldViewPr>
  </p:slideViewPr>
  <p:notesTextViewPr>
    <p:cViewPr>
      <p:scale>
        <a:sx n="100" d="100"/>
        <a:sy n="100" d="100"/>
      </p:scale>
      <p:origin x="0" y="0"/>
    </p:cViewPr>
  </p:notesTextViewPr>
  <p:sorterViewPr>
    <p:cViewPr>
      <p:scale>
        <a:sx n="156" d="100"/>
        <a:sy n="15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5/20/2020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831" rtl="0" eaLnBrk="1" latinLnBrk="0" hangingPunct="1">
      <a:defRPr sz="900" kern="1200">
        <a:solidFill>
          <a:schemeClr val="tx1"/>
        </a:solidFill>
        <a:latin typeface="Calibri Light"/>
        <a:ea typeface="+mn-ea"/>
        <a:cs typeface="+mn-cs"/>
      </a:defRPr>
    </a:lvl1pPr>
    <a:lvl2pPr marL="342831" algn="l" defTabSz="342831" rtl="0" eaLnBrk="1" latinLnBrk="0" hangingPunct="1">
      <a:defRPr sz="900" kern="1200">
        <a:solidFill>
          <a:schemeClr val="tx1"/>
        </a:solidFill>
        <a:latin typeface="Calibri Light"/>
        <a:ea typeface="+mn-ea"/>
        <a:cs typeface="+mn-cs"/>
      </a:defRPr>
    </a:lvl2pPr>
    <a:lvl3pPr marL="685663" algn="l" defTabSz="342831" rtl="0" eaLnBrk="1" latinLnBrk="0" hangingPunct="1">
      <a:defRPr sz="900" kern="1200">
        <a:solidFill>
          <a:schemeClr val="tx1"/>
        </a:solidFill>
        <a:latin typeface="Calibri Light"/>
        <a:ea typeface="+mn-ea"/>
        <a:cs typeface="+mn-cs"/>
      </a:defRPr>
    </a:lvl3pPr>
    <a:lvl4pPr marL="1028494" algn="l" defTabSz="342831" rtl="0" eaLnBrk="1" latinLnBrk="0" hangingPunct="1">
      <a:defRPr sz="900" kern="1200">
        <a:solidFill>
          <a:schemeClr val="tx1"/>
        </a:solidFill>
        <a:latin typeface="Calibri Light"/>
        <a:ea typeface="+mn-ea"/>
        <a:cs typeface="+mn-cs"/>
      </a:defRPr>
    </a:lvl4pPr>
    <a:lvl5pPr marL="1371326" algn="l" defTabSz="342831" rtl="0" eaLnBrk="1" latinLnBrk="0" hangingPunct="1">
      <a:defRPr sz="900" kern="1200">
        <a:solidFill>
          <a:schemeClr val="tx1"/>
        </a:solidFill>
        <a:latin typeface="Calibri Light"/>
        <a:ea typeface="+mn-ea"/>
        <a:cs typeface="+mn-cs"/>
      </a:defRPr>
    </a:lvl5pPr>
    <a:lvl6pPr marL="1714157" algn="l" defTabSz="342831" rtl="0" eaLnBrk="1" latinLnBrk="0" hangingPunct="1">
      <a:defRPr sz="900" kern="1200">
        <a:solidFill>
          <a:schemeClr val="tx1"/>
        </a:solidFill>
        <a:latin typeface="+mn-lt"/>
        <a:ea typeface="+mn-ea"/>
        <a:cs typeface="+mn-cs"/>
      </a:defRPr>
    </a:lvl6pPr>
    <a:lvl7pPr marL="2056989" algn="l" defTabSz="342831" rtl="0" eaLnBrk="1" latinLnBrk="0" hangingPunct="1">
      <a:defRPr sz="900" kern="1200">
        <a:solidFill>
          <a:schemeClr val="tx1"/>
        </a:solidFill>
        <a:latin typeface="+mn-lt"/>
        <a:ea typeface="+mn-ea"/>
        <a:cs typeface="+mn-cs"/>
      </a:defRPr>
    </a:lvl7pPr>
    <a:lvl8pPr marL="2399820" algn="l" defTabSz="342831" rtl="0" eaLnBrk="1" latinLnBrk="0" hangingPunct="1">
      <a:defRPr sz="900" kern="1200">
        <a:solidFill>
          <a:schemeClr val="tx1"/>
        </a:solidFill>
        <a:latin typeface="+mn-lt"/>
        <a:ea typeface="+mn-ea"/>
        <a:cs typeface="+mn-cs"/>
      </a:defRPr>
    </a:lvl8pPr>
    <a:lvl9pPr marL="2742651" algn="l" defTabSz="34283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7"/>
          <p:cNvSpPr>
            <a:spLocks noGrp="1" noChangeArrowheads="1"/>
          </p:cNvSpPr>
          <p:nvPr>
            <p:ph type="sldNum"/>
          </p:nvPr>
        </p:nvSpPr>
        <p:spPr>
          <a:ln/>
        </p:spPr>
        <p:txBody>
          <a:bodyPr/>
          <a:lstStyle/>
          <a:p>
            <a:fld id="{97854C53-471A-EE49-83FA-1E350517B733}" type="slidenum">
              <a:rPr lang="en-US" altLang="en-US"/>
              <a:pPr/>
              <a:t>1</a:t>
            </a:fld>
            <a:endParaRPr lang="en-US" altLang="en-US"/>
          </a:p>
        </p:txBody>
      </p:sp>
      <p:sp>
        <p:nvSpPr>
          <p:cNvPr id="17409" name="Text Box 1"/>
          <p:cNvSpPr txBox="1">
            <a:spLocks noGrp="1" noRot="1" noChangeAspect="1" noChangeArrowheads="1"/>
          </p:cNvSpPr>
          <p:nvPr>
            <p:ph type="sldImg"/>
          </p:nvPr>
        </p:nvSpPr>
        <p:spPr bwMode="auto">
          <a:xfrm>
            <a:off x="692150" y="1143000"/>
            <a:ext cx="5457825" cy="30702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685800" y="4400550"/>
            <a:ext cx="5470525" cy="3584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46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indent="0" algn="l" defTabSz="342831" rtl="0" eaLnBrk="1" fontAlgn="auto" latinLnBrk="0" hangingPunct="1">
              <a:lnSpc>
                <a:spcPct val="100000"/>
              </a:lnSpc>
              <a:spcBef>
                <a:spcPts val="0"/>
              </a:spcBef>
              <a:spcAft>
                <a:spcPts val="0"/>
              </a:spcAft>
              <a:buClrTx/>
              <a:buSzTx/>
              <a:buFontTx/>
              <a:buNone/>
              <a:tabLst/>
              <a:defRPr/>
            </a:pPr>
            <a:r>
              <a:rPr lang="vi-VN" sz="900" i="1" smtClean="0">
                <a:solidFill>
                  <a:schemeClr val="tx2">
                    <a:lumMod val="90000"/>
                    <a:lumOff val="10000"/>
                  </a:schemeClr>
                </a:solidFill>
                <a:latin typeface="Cambria" pitchFamily="18" charset="0"/>
              </a:rPr>
              <a:t>Bên trong thư mục </a:t>
            </a:r>
            <a:r>
              <a:rPr lang="vi-VN" sz="900" b="1" i="1" smtClean="0">
                <a:solidFill>
                  <a:schemeClr val="tx2">
                    <a:lumMod val="90000"/>
                    <a:lumOff val="10000"/>
                  </a:schemeClr>
                </a:solidFill>
                <a:latin typeface="Cambria" pitchFamily="18" charset="0"/>
              </a:rPr>
              <a:t>values/</a:t>
            </a:r>
            <a:r>
              <a:rPr lang="vi-VN" sz="900" i="1" smtClean="0">
                <a:solidFill>
                  <a:schemeClr val="tx2">
                    <a:lumMod val="90000"/>
                    <a:lumOff val="10000"/>
                  </a:schemeClr>
                </a:solidFill>
                <a:latin typeface="Cambria" pitchFamily="18" charset="0"/>
              </a:rPr>
              <a:t> cũng đều có thẻ gốc là </a:t>
            </a:r>
            <a:r>
              <a:rPr lang="vi-VN" sz="900" b="1" i="1" smtClean="0">
                <a:solidFill>
                  <a:schemeClr val="tx2">
                    <a:lumMod val="90000"/>
                    <a:lumOff val="10000"/>
                  </a:schemeClr>
                </a:solidFill>
                <a:latin typeface="Cambria" pitchFamily="18" charset="0"/>
              </a:rPr>
              <a:t>resources</a:t>
            </a:r>
            <a:r>
              <a:rPr lang="vi-VN" sz="900" i="1" smtClean="0">
                <a:solidFill>
                  <a:schemeClr val="tx2">
                    <a:lumMod val="90000"/>
                    <a:lumOff val="10000"/>
                  </a:schemeClr>
                </a:solidFill>
                <a:latin typeface="Cambria" pitchFamily="18" charset="0"/>
              </a:rPr>
              <a:t>. Bên trong thẻ </a:t>
            </a:r>
            <a:r>
              <a:rPr lang="vi-VN" sz="900" b="1" i="1" smtClean="0">
                <a:solidFill>
                  <a:schemeClr val="tx2">
                    <a:lumMod val="90000"/>
                    <a:lumOff val="10000"/>
                  </a:schemeClr>
                </a:solidFill>
                <a:latin typeface="Cambria" pitchFamily="18" charset="0"/>
              </a:rPr>
              <a:t>resources</a:t>
            </a:r>
            <a:r>
              <a:rPr lang="vi-VN" sz="900" i="1" smtClean="0">
                <a:solidFill>
                  <a:schemeClr val="tx2">
                    <a:lumMod val="90000"/>
                    <a:lumOff val="10000"/>
                  </a:schemeClr>
                </a:solidFill>
                <a:latin typeface="Cambria" pitchFamily="18" charset="0"/>
              </a:rPr>
              <a:t> này là các thẻ con </a:t>
            </a:r>
            <a:r>
              <a:rPr lang="vi-VN" sz="900" b="1" i="1" smtClean="0">
                <a:solidFill>
                  <a:schemeClr val="tx2">
                    <a:lumMod val="90000"/>
                    <a:lumOff val="10000"/>
                  </a:schemeClr>
                </a:solidFill>
                <a:latin typeface="Cambria" pitchFamily="18" charset="0"/>
              </a:rPr>
              <a:t>dimen</a:t>
            </a:r>
            <a:r>
              <a:rPr lang="vi-VN" sz="900" i="1" smtClean="0">
                <a:solidFill>
                  <a:schemeClr val="tx2">
                    <a:lumMod val="90000"/>
                    <a:lumOff val="10000"/>
                  </a:schemeClr>
                </a:solidFill>
                <a:latin typeface="Cambria" pitchFamily="18" charset="0"/>
              </a:rPr>
              <a:t>.</a:t>
            </a:r>
            <a:endParaRPr lang="en-US" sz="900" i="1" smtClean="0">
              <a:solidFill>
                <a:schemeClr val="tx2">
                  <a:lumMod val="90000"/>
                  <a:lumOff val="10000"/>
                </a:schemeClr>
              </a:solidFill>
              <a:latin typeface="Cambria" pitchFamily="18" charset="0"/>
            </a:endParaRPr>
          </a:p>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32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003236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0267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37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5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615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4189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913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081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34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3773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C41DB-FEEA-F04B-99AA-98BA881898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926915" y="4060604"/>
            <a:ext cx="4040894" cy="3521520"/>
          </a:xfrm>
          <a:prstGeom prst="rect">
            <a:avLst/>
          </a:prstGeom>
        </p:spPr>
      </p:pic>
      <p:pic>
        <p:nvPicPr>
          <p:cNvPr id="3" name="Picture 2">
            <a:extLst>
              <a:ext uri="{FF2B5EF4-FFF2-40B4-BE49-F238E27FC236}">
                <a16:creationId xmlns:a16="http://schemas.microsoft.com/office/drawing/2014/main" id="{1CBA25CD-47D8-524B-A632-1CB1A92D7A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4821489" y="4153816"/>
            <a:ext cx="4040894" cy="3521520"/>
          </a:xfrm>
          <a:prstGeom prst="rect">
            <a:avLst/>
          </a:prstGeom>
        </p:spPr>
      </p:pic>
      <p:pic>
        <p:nvPicPr>
          <p:cNvPr id="4" name="Picture 3">
            <a:extLst>
              <a:ext uri="{FF2B5EF4-FFF2-40B4-BE49-F238E27FC236}">
                <a16:creationId xmlns:a16="http://schemas.microsoft.com/office/drawing/2014/main" id="{229A2897-D021-3049-B9AB-0A4141258E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6741838" y="4253776"/>
            <a:ext cx="4040894" cy="3521520"/>
          </a:xfrm>
          <a:prstGeom prst="rect">
            <a:avLst/>
          </a:prstGeom>
        </p:spPr>
      </p:pic>
      <p:pic>
        <p:nvPicPr>
          <p:cNvPr id="5" name="Picture 4">
            <a:extLst>
              <a:ext uri="{FF2B5EF4-FFF2-40B4-BE49-F238E27FC236}">
                <a16:creationId xmlns:a16="http://schemas.microsoft.com/office/drawing/2014/main" id="{8C4B9BDC-690C-7C45-B709-3D9E2E870D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523135">
            <a:off x="1848399" y="3877143"/>
            <a:ext cx="4040894" cy="3521520"/>
          </a:xfrm>
          <a:prstGeom prst="rect">
            <a:avLst/>
          </a:prstGeom>
        </p:spPr>
      </p:pic>
    </p:spTree>
    <p:extLst>
      <p:ext uri="{BB962C8B-B14F-4D97-AF65-F5344CB8AC3E}">
        <p14:creationId xmlns:p14="http://schemas.microsoft.com/office/powerpoint/2010/main" val="1968440015"/>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06BE-BEE2-6F46-9CE6-0EF66ADA2E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65095" y="-3867182"/>
            <a:ext cx="15905748" cy="11612826"/>
          </a:xfrm>
          <a:prstGeom prst="rect">
            <a:avLst/>
          </a:prstGeom>
        </p:spPr>
      </p:pic>
    </p:spTree>
    <p:extLst>
      <p:ext uri="{BB962C8B-B14F-4D97-AF65-F5344CB8AC3E}">
        <p14:creationId xmlns:p14="http://schemas.microsoft.com/office/powerpoint/2010/main" val="96723076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05" name="Picture Placeholder 7">
            <a:extLst>
              <a:ext uri="{FF2B5EF4-FFF2-40B4-BE49-F238E27FC236}">
                <a16:creationId xmlns:a16="http://schemas.microsoft.com/office/drawing/2014/main" id="{D851280D-BC02-F747-A729-4286B65D062E}"/>
              </a:ext>
            </a:extLst>
          </p:cNvPr>
          <p:cNvSpPr>
            <a:spLocks noGrp="1"/>
          </p:cNvSpPr>
          <p:nvPr>
            <p:ph type="pic" sz="quarter" idx="25"/>
          </p:nvPr>
        </p:nvSpPr>
        <p:spPr>
          <a:xfrm>
            <a:off x="1011832" y="769123"/>
            <a:ext cx="3105692" cy="3331628"/>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wrap="square">
            <a:no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8555379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102" name="Picture Placeholder 5">
            <a:extLst>
              <a:ext uri="{FF2B5EF4-FFF2-40B4-BE49-F238E27FC236}">
                <a16:creationId xmlns:a16="http://schemas.microsoft.com/office/drawing/2014/main" id="{4A406B56-82CC-8B40-97D8-F45BE7DCBE83}"/>
              </a:ext>
            </a:extLst>
          </p:cNvPr>
          <p:cNvSpPr>
            <a:spLocks noGrp="1"/>
          </p:cNvSpPr>
          <p:nvPr>
            <p:ph type="pic" sz="quarter" idx="26"/>
          </p:nvPr>
        </p:nvSpPr>
        <p:spPr>
          <a:xfrm>
            <a:off x="-661803" y="-263441"/>
            <a:ext cx="5165110" cy="5201356"/>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wrap="square">
            <a:no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21947180"/>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9144000" cy="5143500"/>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420089133"/>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5765348" y="1060125"/>
            <a:ext cx="1636663" cy="2885378"/>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597461797"/>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1123882" y="1558136"/>
            <a:ext cx="2753274" cy="1742967"/>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565679538"/>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5250158" y="1624453"/>
            <a:ext cx="2753274" cy="1561876"/>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65190758"/>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5/20/2020</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36333928"/>
      </p:ext>
    </p:extLst>
  </p:cSld>
  <p:clrMap bg1="lt1" tx1="dk1" bg2="lt2" tx2="dk2" accent1="accent1" accent2="accent2" accent3="accent3" accent4="accent4" accent5="accent5" accent6="accent6" hlink="hlink" folHlink="folHlink"/>
  <p:sldLayoutIdLst>
    <p:sldLayoutId id="2147483973" r:id="rId1"/>
    <p:sldLayoutId id="2147483980" r:id="rId2"/>
    <p:sldLayoutId id="2147483979" r:id="rId3"/>
    <p:sldLayoutId id="2147483974" r:id="rId4"/>
    <p:sldLayoutId id="2147483956" r:id="rId5"/>
    <p:sldLayoutId id="2147483953" r:id="rId6"/>
    <p:sldLayoutId id="2147483959" r:id="rId7"/>
    <p:sldLayoutId id="2147483960" r:id="rId8"/>
    <p:sldLayoutId id="2147483958" r:id="rId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i0.wp.com/yellowcodebooks.com/wp-content/uploads/2017/03/pain_string1.png?ssl=1" TargetMode="External"/><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i1.wp.com/yellowcodebooks.com/wp-content/uploads/2017/03/group_1.png?ssl=1"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1.wp.com/yellowcodebooks.com/wp-content/uploads/2017/04/cdata1.png?ssl=1"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hyperlink" Target="https://i1.wp.com/yellowcodebooks.com/wp-content/uploads/2017/05/color_sample1.png?ssl=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i0.wp.com/yellowcodebooks.com/wp-content/uploads/2017/05/color_1.png?ssl=1"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hyperlink" Target="https://i0.wp.com/yellowcodebooks.com/wp-content/uploads/2017/05/color_2.png?ssl=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hyperlink" Target="https://i2.wp.com/yellowcodebooks.com/wp-content/uploads/2019/06/Screen-Shot-2019-06-10-at-5.03.38-PM.png?ssl=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C71D7-49EE-CD4F-9169-55F1D77302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56392" y="83811"/>
            <a:ext cx="3212862" cy="4772670"/>
          </a:xfrm>
          <a:prstGeom prst="rect">
            <a:avLst/>
          </a:prstGeom>
        </p:spPr>
      </p:pic>
      <p:sp>
        <p:nvSpPr>
          <p:cNvPr id="1880" name="Rectangle 1879"/>
          <p:cNvSpPr/>
          <p:nvPr/>
        </p:nvSpPr>
        <p:spPr>
          <a:xfrm>
            <a:off x="3319627" y="2670638"/>
            <a:ext cx="2504743" cy="174725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effectLst>
                  <a:outerShdw blurRad="38100" dist="38100" dir="2700000" algn="tl">
                    <a:srgbClr val="000000">
                      <a:alpha val="43137"/>
                    </a:srgbClr>
                  </a:outerShdw>
                </a:effectLst>
              </a:rPr>
              <a:t>TRẦN THANH QUY</a:t>
            </a:r>
          </a:p>
          <a:p>
            <a:pPr algn="ctr"/>
            <a:r>
              <a:rPr lang="en-US" sz="1800" dirty="0" smtClean="0">
                <a:effectLst>
                  <a:outerShdw blurRad="38100" dist="38100" dir="2700000" algn="tl">
                    <a:srgbClr val="000000">
                      <a:alpha val="43137"/>
                    </a:srgbClr>
                  </a:outerShdw>
                </a:effectLst>
              </a:rPr>
              <a:t>TRẦN THỊ HUYÊN</a:t>
            </a:r>
          </a:p>
          <a:p>
            <a:pPr algn="ctr"/>
            <a:r>
              <a:rPr lang="en-US" sz="1800" dirty="0" smtClean="0">
                <a:effectLst>
                  <a:outerShdw blurRad="38100" dist="38100" dir="2700000" algn="tl">
                    <a:srgbClr val="000000">
                      <a:alpha val="43137"/>
                    </a:srgbClr>
                  </a:outerShdw>
                </a:effectLst>
              </a:rPr>
              <a:t>ĐÀM THÙY TRÂM</a:t>
            </a:r>
          </a:p>
          <a:p>
            <a:pPr algn="ctr"/>
            <a:r>
              <a:rPr lang="en-US" sz="1800" dirty="0" smtClean="0">
                <a:effectLst>
                  <a:outerShdw blurRad="38100" dist="38100" dir="2700000" algn="tl">
                    <a:srgbClr val="000000">
                      <a:alpha val="43137"/>
                    </a:srgbClr>
                  </a:outerShdw>
                </a:effectLst>
              </a:rPr>
              <a:t>VÕ MINH HƯNG</a:t>
            </a:r>
          </a:p>
          <a:p>
            <a:pPr algn="ctr"/>
            <a:r>
              <a:rPr lang="en-US" sz="1800" dirty="0" smtClean="0">
                <a:effectLst>
                  <a:outerShdw blurRad="38100" dist="38100" dir="2700000" algn="tl">
                    <a:srgbClr val="000000">
                      <a:alpha val="43137"/>
                    </a:srgbClr>
                  </a:outerShdw>
                </a:effectLst>
              </a:rPr>
              <a:t>LÊ CÔNG TUẤN</a:t>
            </a:r>
          </a:p>
        </p:txBody>
      </p:sp>
      <p:sp>
        <p:nvSpPr>
          <p:cNvPr id="1881" name="Rectangle 1880"/>
          <p:cNvSpPr/>
          <p:nvPr/>
        </p:nvSpPr>
        <p:spPr>
          <a:xfrm>
            <a:off x="3516231" y="2809314"/>
            <a:ext cx="2111536" cy="299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TextBox 1169"/>
          <p:cNvSpPr txBox="1"/>
          <p:nvPr/>
        </p:nvSpPr>
        <p:spPr>
          <a:xfrm>
            <a:off x="640730" y="1755547"/>
            <a:ext cx="7862537" cy="830997"/>
          </a:xfrm>
          <a:prstGeom prst="rect">
            <a:avLst/>
          </a:prstGeom>
          <a:noFill/>
        </p:spPr>
        <p:txBody>
          <a:bodyPr wrap="none" rtlCol="0">
            <a:spAutoFit/>
          </a:bodyPr>
          <a:lstStyle/>
          <a:p>
            <a:pPr algn="ctr"/>
            <a:r>
              <a:rPr lang="en-US" sz="4800" b="1" spc="600" dirty="0" smtClean="0">
                <a:solidFill>
                  <a:schemeClr val="tx2"/>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Nunito Black" charset="0"/>
              </a:rPr>
              <a:t>COLOR DIMEN STRING</a:t>
            </a:r>
            <a:endParaRPr lang="en-US" sz="4800" b="1" spc="600" dirty="0">
              <a:solidFill>
                <a:schemeClr val="tx2"/>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Nunito Black"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1547" y="68826"/>
            <a:ext cx="928714" cy="955249"/>
          </a:xfrm>
          <a:prstGeom prst="rect">
            <a:avLst/>
          </a:prstGeom>
        </p:spPr>
      </p:pic>
      <p:sp>
        <p:nvSpPr>
          <p:cNvPr id="5" name="Rectangle 4"/>
          <p:cNvSpPr/>
          <p:nvPr/>
        </p:nvSpPr>
        <p:spPr>
          <a:xfrm>
            <a:off x="5496089" y="27729"/>
            <a:ext cx="3554499" cy="400110"/>
          </a:xfrm>
          <a:prstGeom prst="rect">
            <a:avLst/>
          </a:prstGeom>
        </p:spPr>
        <p:txBody>
          <a:bodyPr wrap="none">
            <a:spAutoFit/>
          </a:bodyPr>
          <a:lstStyle/>
          <a:p>
            <a:pPr algn="ctr"/>
            <a:r>
              <a:rPr lang="en-US" sz="2000" smtClean="0">
                <a:effectLst>
                  <a:outerShdw blurRad="38100" dist="38100" dir="2700000" algn="tl">
                    <a:srgbClr val="000000">
                      <a:alpha val="43137"/>
                    </a:srgbClr>
                  </a:outerShdw>
                </a:effectLst>
              </a:rPr>
              <a:t>GV Hướng dẫn: </a:t>
            </a:r>
            <a:r>
              <a:rPr lang="en-US" sz="2000" u="sng" smtClean="0">
                <a:solidFill>
                  <a:schemeClr val="accent1">
                    <a:lumMod val="90000"/>
                    <a:lumOff val="10000"/>
                  </a:schemeClr>
                </a:solidFill>
                <a:effectLst>
                  <a:outerShdw blurRad="38100" dist="38100" dir="2700000" algn="tl">
                    <a:srgbClr val="000000">
                      <a:alpha val="43137"/>
                    </a:srgbClr>
                  </a:outerShdw>
                </a:effectLst>
              </a:rPr>
              <a:t>Lê Huỳnh Phước</a:t>
            </a:r>
            <a:endParaRPr lang="en-US" sz="2000" u="sng">
              <a:solidFill>
                <a:schemeClr val="accent1">
                  <a:lumMod val="90000"/>
                  <a:lumOff val="1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276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6202693" y="-2770757"/>
            <a:ext cx="4805778" cy="5143500"/>
          </a:xfrm>
          <a:prstGeom prst="rect">
            <a:avLst/>
          </a:prstGeom>
        </p:spPr>
      </p:pic>
      <p:sp>
        <p:nvSpPr>
          <p:cNvPr id="3" name="Rectangle 2"/>
          <p:cNvSpPr/>
          <p:nvPr/>
        </p:nvSpPr>
        <p:spPr>
          <a:xfrm>
            <a:off x="0" y="178179"/>
            <a:ext cx="9144000" cy="707886"/>
          </a:xfrm>
          <a:prstGeom prst="rect">
            <a:avLst/>
          </a:prstGeom>
        </p:spPr>
        <p:txBody>
          <a:bodyPr wrap="square">
            <a:spAutoFit/>
          </a:bodyPr>
          <a:lstStyle/>
          <a:p>
            <a:pPr algn="ctr"/>
            <a:r>
              <a:rPr lang="vi-VN" sz="4000" b="1" smtClean="0">
                <a:solidFill>
                  <a:srgbClr val="92D050"/>
                </a:solidFill>
                <a:effectLst>
                  <a:outerShdw blurRad="38100" dist="38100" dir="2700000" algn="tl">
                    <a:srgbClr val="000000">
                      <a:alpha val="43137"/>
                    </a:srgbClr>
                  </a:outerShdw>
                </a:effectLst>
                <a:latin typeface="Cambria" pitchFamily="18" charset="0"/>
              </a:rPr>
              <a:t>Color</a:t>
            </a:r>
            <a:r>
              <a:rPr lang="en-US" sz="4000" b="1" smtClean="0">
                <a:solidFill>
                  <a:srgbClr val="92D050"/>
                </a:solidFill>
                <a:effectLst>
                  <a:outerShdw blurRad="38100" dist="38100" dir="2700000" algn="tl">
                    <a:srgbClr val="000000">
                      <a:alpha val="43137"/>
                    </a:srgbClr>
                  </a:outerShdw>
                </a:effectLst>
                <a:latin typeface="Cambria" pitchFamily="18" charset="0"/>
              </a:rPr>
              <a:t> - </a:t>
            </a:r>
            <a:r>
              <a:rPr lang="vi-VN" sz="4000">
                <a:solidFill>
                  <a:srgbClr val="92D050"/>
                </a:solidFill>
                <a:effectLst>
                  <a:outerShdw blurRad="38100" dist="38100" dir="2700000" algn="tl">
                    <a:srgbClr val="000000">
                      <a:alpha val="43137"/>
                    </a:srgbClr>
                  </a:outerShdw>
                </a:effectLst>
                <a:latin typeface="Cambria" pitchFamily="18" charset="0"/>
              </a:rPr>
              <a:t>Truy Xuất Đến Màu Sắc</a:t>
            </a:r>
          </a:p>
        </p:txBody>
      </p:sp>
      <p:sp>
        <p:nvSpPr>
          <p:cNvPr id="4" name="Rectangle 3"/>
          <p:cNvSpPr/>
          <p:nvPr/>
        </p:nvSpPr>
        <p:spPr>
          <a:xfrm>
            <a:off x="445214" y="1060325"/>
            <a:ext cx="2909258" cy="400110"/>
          </a:xfrm>
          <a:prstGeom prst="rect">
            <a:avLst/>
          </a:prstGeom>
        </p:spPr>
        <p:txBody>
          <a:bodyPr wrap="none">
            <a:spAutoFit/>
          </a:bodyPr>
          <a:lstStyle/>
          <a:p>
            <a:r>
              <a:rPr lang="vi-VN" sz="2000" b="1">
                <a:solidFill>
                  <a:srgbClr val="003573"/>
                </a:solidFill>
                <a:latin typeface="Cambria" pitchFamily="18" charset="0"/>
              </a:rPr>
              <a:t>Truy Xuất Từ Java Code</a:t>
            </a:r>
            <a:endParaRPr lang="en-US" sz="2000" b="1">
              <a:solidFill>
                <a:srgbClr val="003573"/>
              </a:solidFill>
              <a:latin typeface="Cambria" pitchFamily="18" charset="0"/>
            </a:endParaRPr>
          </a:p>
        </p:txBody>
      </p:sp>
      <p:sp>
        <p:nvSpPr>
          <p:cNvPr id="5" name="Rectangle 4"/>
          <p:cNvSpPr/>
          <p:nvPr/>
        </p:nvSpPr>
        <p:spPr>
          <a:xfrm>
            <a:off x="445214" y="1635178"/>
            <a:ext cx="8268284" cy="1400383"/>
          </a:xfrm>
          <a:prstGeom prst="rect">
            <a:avLst/>
          </a:prstGeom>
        </p:spPr>
        <p:txBody>
          <a:bodyPr wrap="square">
            <a:spAutoFit/>
          </a:bodyPr>
          <a:lstStyle/>
          <a:p>
            <a:r>
              <a:rPr lang="vi-VN" sz="1700">
                <a:solidFill>
                  <a:srgbClr val="303030"/>
                </a:solidFill>
                <a:latin typeface="Cambria" pitchFamily="18" charset="0"/>
              </a:rPr>
              <a:t>Với Java Code, cũng có rất nhiều trường hợp sử dụng đến màu sắc, như set màu chữ, màu nền các kiểu. </a:t>
            </a:r>
            <a:r>
              <a:rPr lang="en-US" sz="1700">
                <a:solidFill>
                  <a:srgbClr val="303030"/>
                </a:solidFill>
                <a:latin typeface="Cambria" pitchFamily="18" charset="0"/>
              </a:rPr>
              <a:t>Khi </a:t>
            </a:r>
            <a:r>
              <a:rPr lang="vi-VN" sz="1700">
                <a:solidFill>
                  <a:srgbClr val="303030"/>
                </a:solidFill>
                <a:latin typeface="Cambria" pitchFamily="18" charset="0"/>
              </a:rPr>
              <a:t>cần đến việc sử dụng màu sắc, </a:t>
            </a:r>
            <a:r>
              <a:rPr lang="en-US" sz="1700">
                <a:solidFill>
                  <a:srgbClr val="303030"/>
                </a:solidFill>
                <a:latin typeface="Cambria" pitchFamily="18" charset="0"/>
              </a:rPr>
              <a:t>ta</a:t>
            </a:r>
            <a:r>
              <a:rPr lang="vi-VN" sz="1700">
                <a:solidFill>
                  <a:srgbClr val="303030"/>
                </a:solidFill>
                <a:latin typeface="Cambria" pitchFamily="18" charset="0"/>
              </a:rPr>
              <a:t> gọi hàm </a:t>
            </a:r>
            <a:r>
              <a:rPr lang="vi-VN" sz="1700" b="1" i="1">
                <a:solidFill>
                  <a:srgbClr val="003573"/>
                </a:solidFill>
                <a:latin typeface="Cambria" pitchFamily="18" charset="0"/>
              </a:rPr>
              <a:t>getColor()</a:t>
            </a:r>
            <a:r>
              <a:rPr lang="vi-VN" sz="1700">
                <a:solidFill>
                  <a:srgbClr val="303030"/>
                </a:solidFill>
                <a:latin typeface="Cambria" pitchFamily="18" charset="0"/>
              </a:rPr>
              <a:t>, truyền vào hàm này màu đã định nghĩa </a:t>
            </a:r>
            <a:r>
              <a:rPr lang="vi-VN" sz="1700" b="1" i="1">
                <a:solidFill>
                  <a:srgbClr val="003573"/>
                </a:solidFill>
                <a:latin typeface="Cambria" pitchFamily="18" charset="0"/>
              </a:rPr>
              <a:t>R.color.tên_color</a:t>
            </a:r>
            <a:r>
              <a:rPr lang="vi-VN" sz="1700">
                <a:solidFill>
                  <a:srgbClr val="303030"/>
                </a:solidFill>
                <a:latin typeface="Cambria" pitchFamily="18" charset="0"/>
              </a:rPr>
              <a:t>, sau đó hàm sẽ trả về một color kiểu int, color kiểu int này sẽ được dùng trong một số hàm cần đến màu sắc, chẳng hạn như </a:t>
            </a:r>
            <a:r>
              <a:rPr lang="vi-VN" sz="1700" b="1" i="1">
                <a:solidFill>
                  <a:srgbClr val="003573"/>
                </a:solidFill>
                <a:latin typeface="Cambria" pitchFamily="18" charset="0"/>
              </a:rPr>
              <a:t>setTextColor()</a:t>
            </a:r>
            <a:r>
              <a:rPr lang="vi-VN" sz="1700">
                <a:solidFill>
                  <a:srgbClr val="303030"/>
                </a:solidFill>
                <a:latin typeface="Cambria" pitchFamily="18" charset="0"/>
              </a:rPr>
              <a:t>, </a:t>
            </a:r>
            <a:r>
              <a:rPr lang="vi-VN" sz="1700" b="1" i="1">
                <a:solidFill>
                  <a:srgbClr val="003573"/>
                </a:solidFill>
                <a:latin typeface="Cambria" pitchFamily="18" charset="0"/>
              </a:rPr>
              <a:t>setBackgroundColor()</a:t>
            </a:r>
            <a:r>
              <a:rPr lang="vi-VN" sz="1700">
                <a:solidFill>
                  <a:srgbClr val="303030"/>
                </a:solidFill>
                <a:latin typeface="Cambria" pitchFamily="18" charset="0"/>
              </a:rPr>
              <a:t>,…</a:t>
            </a:r>
            <a:endParaRPr lang="vi-VN" sz="1700">
              <a:latin typeface="Cambria" pitchFamily="18" charset="0"/>
            </a:endParaRPr>
          </a:p>
        </p:txBody>
      </p:sp>
      <p:pic>
        <p:nvPicPr>
          <p:cNvPr id="18" name="Picture 17" descr="A screenshot of a cell phone&#10;&#10;Description automatically generated">
            <a:extLst>
              <a:ext uri="{FF2B5EF4-FFF2-40B4-BE49-F238E27FC236}">
                <a16:creationId xmlns:a16="http://schemas.microsoft.com/office/drawing/2014/main" id="{B4BF4E3D-4817-49F1-BCFD-F277553460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8740" y="3274223"/>
            <a:ext cx="7526519" cy="1489532"/>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21226" y="4463132"/>
            <a:ext cx="584543" cy="601245"/>
          </a:xfrm>
          <a:prstGeom prst="rect">
            <a:avLst/>
          </a:prstGeom>
        </p:spPr>
      </p:pic>
    </p:spTree>
    <p:extLst>
      <p:ext uri="{BB962C8B-B14F-4D97-AF65-F5344CB8AC3E}">
        <p14:creationId xmlns:p14="http://schemas.microsoft.com/office/powerpoint/2010/main" val="1334351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2D7E8-5A9C-7144-B139-AAF5EEC0A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886810">
            <a:off x="1707025" y="-277027"/>
            <a:ext cx="5729950" cy="5615352"/>
          </a:xfrm>
          <a:prstGeom prst="rect">
            <a:avLst/>
          </a:prstGeom>
        </p:spPr>
      </p:pic>
      <p:sp>
        <p:nvSpPr>
          <p:cNvPr id="12" name="TextBox 11"/>
          <p:cNvSpPr txBox="1"/>
          <p:nvPr/>
        </p:nvSpPr>
        <p:spPr>
          <a:xfrm>
            <a:off x="0" y="248636"/>
            <a:ext cx="9144000" cy="646331"/>
          </a:xfrm>
          <a:prstGeom prst="rect">
            <a:avLst/>
          </a:prstGeom>
          <a:noFill/>
        </p:spPr>
        <p:txBody>
          <a:bodyPr wrap="square" rtlCol="0">
            <a:spAutoFit/>
          </a:bodyPr>
          <a:lstStyle/>
          <a:p>
            <a:pPr algn="ctr"/>
            <a:r>
              <a:rPr lang="vi-VN" sz="3600" b="1">
                <a:solidFill>
                  <a:schemeClr val="tx2">
                    <a:lumMod val="75000"/>
                    <a:lumOff val="25000"/>
                  </a:schemeClr>
                </a:solidFill>
                <a:effectLst>
                  <a:outerShdw blurRad="38100" dist="38100" dir="2700000" algn="tl">
                    <a:srgbClr val="000000">
                      <a:alpha val="43137"/>
                    </a:srgbClr>
                  </a:outerShdw>
                </a:effectLst>
                <a:latin typeface="Cambria" pitchFamily="18" charset="0"/>
              </a:rPr>
              <a:t>Color</a:t>
            </a:r>
            <a:r>
              <a:rPr lang="en-US" sz="3600" b="1">
                <a:solidFill>
                  <a:schemeClr val="tx2">
                    <a:lumMod val="75000"/>
                    <a:lumOff val="25000"/>
                  </a:schemeClr>
                </a:solidFill>
                <a:effectLst>
                  <a:outerShdw blurRad="38100" dist="38100" dir="2700000" algn="tl">
                    <a:srgbClr val="000000">
                      <a:alpha val="43137"/>
                    </a:srgbClr>
                  </a:outerShdw>
                </a:effectLst>
                <a:latin typeface="Cambria" pitchFamily="18" charset="0"/>
              </a:rPr>
              <a:t>- </a:t>
            </a:r>
            <a:r>
              <a:rPr lang="vi-VN" sz="3600">
                <a:solidFill>
                  <a:schemeClr val="tx2">
                    <a:lumMod val="75000"/>
                    <a:lumOff val="25000"/>
                  </a:schemeClr>
                </a:solidFill>
                <a:effectLst>
                  <a:outerShdw blurRad="38100" dist="38100" dir="2700000" algn="tl">
                    <a:srgbClr val="000000">
                      <a:alpha val="43137"/>
                    </a:srgbClr>
                  </a:outerShdw>
                </a:effectLst>
                <a:latin typeface="Cambria" pitchFamily="18" charset="0"/>
              </a:rPr>
              <a:t>Chọn Lựa Màu Sắc Trong Android</a:t>
            </a:r>
            <a:endParaRPr lang="en-US" sz="3600" b="1" spc="113" dirty="0">
              <a:solidFill>
                <a:schemeClr val="tx2">
                  <a:lumMod val="75000"/>
                  <a:lumOff val="25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6" name="Picture 5" descr="A screenshot of a cell phone&#10;&#10;Description automatically generated">
            <a:extLst>
              <a:ext uri="{FF2B5EF4-FFF2-40B4-BE49-F238E27FC236}">
                <a16:creationId xmlns:a16="http://schemas.microsoft.com/office/drawing/2014/main" id="{B9A1734F-8BA0-4094-A8B9-C7A451F57B0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10092" y="1034016"/>
            <a:ext cx="2257448" cy="378749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B7E9C33-1BD3-4BA0-9D77-231F6B0288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67901" y="1070308"/>
            <a:ext cx="2232533" cy="3751206"/>
          </a:xfrm>
          <a:prstGeom prst="rect">
            <a:avLst/>
          </a:prstGeom>
        </p:spPr>
      </p:pic>
      <p:grpSp>
        <p:nvGrpSpPr>
          <p:cNvPr id="48" name="Group 1">
            <a:extLst>
              <a:ext uri="{FF2B5EF4-FFF2-40B4-BE49-F238E27FC236}">
                <a16:creationId xmlns:a16="http://schemas.microsoft.com/office/drawing/2014/main" id="{E4531CD1-96B1-9943-AF32-EEFF9227B7F7}"/>
              </a:ext>
            </a:extLst>
          </p:cNvPr>
          <p:cNvGrpSpPr>
            <a:grpSpLocks noChangeAspect="1"/>
          </p:cNvGrpSpPr>
          <p:nvPr/>
        </p:nvGrpSpPr>
        <p:grpSpPr bwMode="auto">
          <a:xfrm>
            <a:off x="4089767" y="2348681"/>
            <a:ext cx="797254" cy="741604"/>
            <a:chOff x="8186881" y="825481"/>
            <a:chExt cx="2092800" cy="1946880"/>
          </a:xfrm>
        </p:grpSpPr>
        <p:sp>
          <p:nvSpPr>
            <p:cNvPr id="49" name="Freeform 39">
              <a:extLst>
                <a:ext uri="{FF2B5EF4-FFF2-40B4-BE49-F238E27FC236}">
                  <a16:creationId xmlns:a16="http://schemas.microsoft.com/office/drawing/2014/main" id="{EB299328-BCEF-FC4E-86E3-7442B8891E33}"/>
                </a:ext>
              </a:extLst>
            </p:cNvPr>
            <p:cNvSpPr>
              <a:spLocks noChangeArrowheads="1"/>
            </p:cNvSpPr>
            <p:nvPr/>
          </p:nvSpPr>
          <p:spPr bwMode="auto">
            <a:xfrm>
              <a:off x="9790620" y="1857677"/>
              <a:ext cx="252469" cy="344595"/>
            </a:xfrm>
            <a:custGeom>
              <a:avLst/>
              <a:gdLst>
                <a:gd name="T0" fmla="*/ 180 w 583"/>
                <a:gd name="T1" fmla="*/ 1 h 788"/>
                <a:gd name="T2" fmla="*/ 180 w 583"/>
                <a:gd name="T3" fmla="*/ 1 h 788"/>
                <a:gd name="T4" fmla="*/ 148 w 583"/>
                <a:gd name="T5" fmla="*/ 0 h 788"/>
                <a:gd name="T6" fmla="*/ 148 w 583"/>
                <a:gd name="T7" fmla="*/ 0 h 788"/>
                <a:gd name="T8" fmla="*/ 126 w 583"/>
                <a:gd name="T9" fmla="*/ 36 h 788"/>
                <a:gd name="T10" fmla="*/ 126 w 583"/>
                <a:gd name="T11" fmla="*/ 36 h 788"/>
                <a:gd name="T12" fmla="*/ 565 w 583"/>
                <a:gd name="T13" fmla="*/ 787 h 788"/>
                <a:gd name="T14" fmla="*/ 565 w 583"/>
                <a:gd name="T15" fmla="*/ 787 h 788"/>
                <a:gd name="T16" fmla="*/ 180 w 583"/>
                <a:gd name="T17" fmla="*/ 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88">
                  <a:moveTo>
                    <a:pt x="180" y="1"/>
                  </a:moveTo>
                  <a:lnTo>
                    <a:pt x="180" y="1"/>
                  </a:lnTo>
                  <a:cubicBezTo>
                    <a:pt x="169" y="0"/>
                    <a:pt x="159" y="0"/>
                    <a:pt x="148" y="0"/>
                  </a:cubicBezTo>
                  <a:lnTo>
                    <a:pt x="148" y="0"/>
                  </a:lnTo>
                  <a:cubicBezTo>
                    <a:pt x="148" y="0"/>
                    <a:pt x="138" y="13"/>
                    <a:pt x="126" y="36"/>
                  </a:cubicBezTo>
                  <a:lnTo>
                    <a:pt x="126" y="36"/>
                  </a:lnTo>
                  <a:cubicBezTo>
                    <a:pt x="78" y="139"/>
                    <a:pt x="0" y="447"/>
                    <a:pt x="565" y="787"/>
                  </a:cubicBezTo>
                  <a:lnTo>
                    <a:pt x="565" y="787"/>
                  </a:lnTo>
                  <a:cubicBezTo>
                    <a:pt x="565" y="787"/>
                    <a:pt x="582" y="26"/>
                    <a:pt x="180" y="1"/>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0" name="Freeform 40">
              <a:extLst>
                <a:ext uri="{FF2B5EF4-FFF2-40B4-BE49-F238E27FC236}">
                  <a16:creationId xmlns:a16="http://schemas.microsoft.com/office/drawing/2014/main" id="{0FA4C5CA-6D3F-9244-8CE0-8FE7E3D62696}"/>
                </a:ext>
              </a:extLst>
            </p:cNvPr>
            <p:cNvSpPr>
              <a:spLocks noChangeArrowheads="1"/>
            </p:cNvSpPr>
            <p:nvPr/>
          </p:nvSpPr>
          <p:spPr bwMode="auto">
            <a:xfrm>
              <a:off x="9846195" y="1857677"/>
              <a:ext cx="133380" cy="217556"/>
            </a:xfrm>
            <a:custGeom>
              <a:avLst/>
              <a:gdLst>
                <a:gd name="T0" fmla="*/ 54 w 307"/>
                <a:gd name="T1" fmla="*/ 1 h 498"/>
                <a:gd name="T2" fmla="*/ 54 w 307"/>
                <a:gd name="T3" fmla="*/ 1 h 498"/>
                <a:gd name="T4" fmla="*/ 22 w 307"/>
                <a:gd name="T5" fmla="*/ 0 h 498"/>
                <a:gd name="T6" fmla="*/ 22 w 307"/>
                <a:gd name="T7" fmla="*/ 0 h 498"/>
                <a:gd name="T8" fmla="*/ 0 w 307"/>
                <a:gd name="T9" fmla="*/ 36 h 498"/>
                <a:gd name="T10" fmla="*/ 0 w 307"/>
                <a:gd name="T11" fmla="*/ 36 h 498"/>
                <a:gd name="T12" fmla="*/ 241 w 307"/>
                <a:gd name="T13" fmla="*/ 473 h 498"/>
                <a:gd name="T14" fmla="*/ 241 w 307"/>
                <a:gd name="T15" fmla="*/ 473 h 498"/>
                <a:gd name="T16" fmla="*/ 283 w 307"/>
                <a:gd name="T17" fmla="*/ 489 h 498"/>
                <a:gd name="T18" fmla="*/ 283 w 307"/>
                <a:gd name="T19" fmla="*/ 489 h 498"/>
                <a:gd name="T20" fmla="*/ 300 w 307"/>
                <a:gd name="T21" fmla="*/ 448 h 498"/>
                <a:gd name="T22" fmla="*/ 300 w 307"/>
                <a:gd name="T23" fmla="*/ 448 h 498"/>
                <a:gd name="T24" fmla="*/ 54 w 307"/>
                <a:gd name="T25" fmla="*/ 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498">
                  <a:moveTo>
                    <a:pt x="54" y="1"/>
                  </a:moveTo>
                  <a:lnTo>
                    <a:pt x="54" y="1"/>
                  </a:lnTo>
                  <a:cubicBezTo>
                    <a:pt x="43" y="0"/>
                    <a:pt x="33" y="0"/>
                    <a:pt x="22" y="0"/>
                  </a:cubicBezTo>
                  <a:lnTo>
                    <a:pt x="22" y="0"/>
                  </a:lnTo>
                  <a:cubicBezTo>
                    <a:pt x="22" y="0"/>
                    <a:pt x="12" y="13"/>
                    <a:pt x="0" y="36"/>
                  </a:cubicBezTo>
                  <a:lnTo>
                    <a:pt x="0" y="36"/>
                  </a:lnTo>
                  <a:cubicBezTo>
                    <a:pt x="73" y="145"/>
                    <a:pt x="161" y="292"/>
                    <a:pt x="241" y="473"/>
                  </a:cubicBezTo>
                  <a:lnTo>
                    <a:pt x="241" y="473"/>
                  </a:lnTo>
                  <a:cubicBezTo>
                    <a:pt x="248" y="489"/>
                    <a:pt x="267" y="497"/>
                    <a:pt x="283" y="489"/>
                  </a:cubicBezTo>
                  <a:lnTo>
                    <a:pt x="283" y="489"/>
                  </a:lnTo>
                  <a:cubicBezTo>
                    <a:pt x="300" y="482"/>
                    <a:pt x="306" y="463"/>
                    <a:pt x="300" y="448"/>
                  </a:cubicBezTo>
                  <a:lnTo>
                    <a:pt x="300" y="448"/>
                  </a:lnTo>
                  <a:cubicBezTo>
                    <a:pt x="217" y="261"/>
                    <a:pt x="128" y="111"/>
                    <a:pt x="54" y="1"/>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1" name="Freeform 41">
              <a:extLst>
                <a:ext uri="{FF2B5EF4-FFF2-40B4-BE49-F238E27FC236}">
                  <a16:creationId xmlns:a16="http://schemas.microsoft.com/office/drawing/2014/main" id="{1DFD5C15-94FE-624C-B201-861CAFDC4922}"/>
                </a:ext>
              </a:extLst>
            </p:cNvPr>
            <p:cNvSpPr>
              <a:spLocks noChangeArrowheads="1"/>
            </p:cNvSpPr>
            <p:nvPr/>
          </p:nvSpPr>
          <p:spPr bwMode="auto">
            <a:xfrm>
              <a:off x="9895419" y="1724285"/>
              <a:ext cx="335038" cy="287427"/>
            </a:xfrm>
            <a:custGeom>
              <a:avLst/>
              <a:gdLst>
                <a:gd name="T0" fmla="*/ 30 w 766"/>
                <a:gd name="T1" fmla="*/ 185 h 662"/>
                <a:gd name="T2" fmla="*/ 30 w 766"/>
                <a:gd name="T3" fmla="*/ 185 h 662"/>
                <a:gd name="T4" fmla="*/ 2 w 766"/>
                <a:gd name="T5" fmla="*/ 202 h 662"/>
                <a:gd name="T6" fmla="*/ 2 w 766"/>
                <a:gd name="T7" fmla="*/ 202 h 662"/>
                <a:gd name="T8" fmla="*/ 3 w 766"/>
                <a:gd name="T9" fmla="*/ 244 h 662"/>
                <a:gd name="T10" fmla="*/ 3 w 766"/>
                <a:gd name="T11" fmla="*/ 244 h 662"/>
                <a:gd name="T12" fmla="*/ 765 w 766"/>
                <a:gd name="T13" fmla="*/ 661 h 662"/>
                <a:gd name="T14" fmla="*/ 765 w 766"/>
                <a:gd name="T15" fmla="*/ 661 h 662"/>
                <a:gd name="T16" fmla="*/ 30 w 766"/>
                <a:gd name="T17" fmla="*/ 18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662">
                  <a:moveTo>
                    <a:pt x="30" y="185"/>
                  </a:moveTo>
                  <a:lnTo>
                    <a:pt x="30" y="185"/>
                  </a:lnTo>
                  <a:cubicBezTo>
                    <a:pt x="21" y="191"/>
                    <a:pt x="11" y="196"/>
                    <a:pt x="2" y="202"/>
                  </a:cubicBezTo>
                  <a:lnTo>
                    <a:pt x="2" y="202"/>
                  </a:lnTo>
                  <a:cubicBezTo>
                    <a:pt x="2" y="202"/>
                    <a:pt x="0" y="218"/>
                    <a:pt x="3" y="244"/>
                  </a:cubicBezTo>
                  <a:lnTo>
                    <a:pt x="3" y="244"/>
                  </a:lnTo>
                  <a:cubicBezTo>
                    <a:pt x="14" y="357"/>
                    <a:pt x="106" y="660"/>
                    <a:pt x="765" y="661"/>
                  </a:cubicBezTo>
                  <a:lnTo>
                    <a:pt x="765" y="661"/>
                  </a:lnTo>
                  <a:cubicBezTo>
                    <a:pt x="765" y="661"/>
                    <a:pt x="388" y="0"/>
                    <a:pt x="30" y="185"/>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2" name="Freeform 42">
              <a:extLst>
                <a:ext uri="{FF2B5EF4-FFF2-40B4-BE49-F238E27FC236}">
                  <a16:creationId xmlns:a16="http://schemas.microsoft.com/office/drawing/2014/main" id="{9E2916D2-2416-F74D-A0C1-DFB63E352131}"/>
                </a:ext>
              </a:extLst>
            </p:cNvPr>
            <p:cNvSpPr>
              <a:spLocks noChangeArrowheads="1"/>
            </p:cNvSpPr>
            <p:nvPr/>
          </p:nvSpPr>
          <p:spPr bwMode="auto">
            <a:xfrm>
              <a:off x="9895419" y="1805273"/>
              <a:ext cx="212773" cy="139743"/>
            </a:xfrm>
            <a:custGeom>
              <a:avLst/>
              <a:gdLst>
                <a:gd name="T0" fmla="*/ 30 w 490"/>
                <a:gd name="T1" fmla="*/ 0 h 320"/>
                <a:gd name="T2" fmla="*/ 30 w 490"/>
                <a:gd name="T3" fmla="*/ 0 h 320"/>
                <a:gd name="T4" fmla="*/ 2 w 490"/>
                <a:gd name="T5" fmla="*/ 17 h 320"/>
                <a:gd name="T6" fmla="*/ 2 w 490"/>
                <a:gd name="T7" fmla="*/ 17 h 320"/>
                <a:gd name="T8" fmla="*/ 3 w 490"/>
                <a:gd name="T9" fmla="*/ 59 h 320"/>
                <a:gd name="T10" fmla="*/ 3 w 490"/>
                <a:gd name="T11" fmla="*/ 59 h 320"/>
                <a:gd name="T12" fmla="*/ 434 w 490"/>
                <a:gd name="T13" fmla="*/ 309 h 320"/>
                <a:gd name="T14" fmla="*/ 434 w 490"/>
                <a:gd name="T15" fmla="*/ 309 h 320"/>
                <a:gd name="T16" fmla="*/ 479 w 490"/>
                <a:gd name="T17" fmla="*/ 301 h 320"/>
                <a:gd name="T18" fmla="*/ 479 w 490"/>
                <a:gd name="T19" fmla="*/ 301 h 320"/>
                <a:gd name="T20" fmla="*/ 471 w 490"/>
                <a:gd name="T21" fmla="*/ 256 h 320"/>
                <a:gd name="T22" fmla="*/ 471 w 490"/>
                <a:gd name="T23" fmla="*/ 256 h 320"/>
                <a:gd name="T24" fmla="*/ 30 w 490"/>
                <a:gd name="T2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20">
                  <a:moveTo>
                    <a:pt x="30" y="0"/>
                  </a:moveTo>
                  <a:lnTo>
                    <a:pt x="30" y="0"/>
                  </a:lnTo>
                  <a:cubicBezTo>
                    <a:pt x="21" y="6"/>
                    <a:pt x="11" y="11"/>
                    <a:pt x="2" y="17"/>
                  </a:cubicBezTo>
                  <a:lnTo>
                    <a:pt x="2" y="17"/>
                  </a:lnTo>
                  <a:cubicBezTo>
                    <a:pt x="2" y="17"/>
                    <a:pt x="0" y="33"/>
                    <a:pt x="3" y="59"/>
                  </a:cubicBezTo>
                  <a:lnTo>
                    <a:pt x="3" y="59"/>
                  </a:lnTo>
                  <a:cubicBezTo>
                    <a:pt x="121" y="114"/>
                    <a:pt x="272" y="195"/>
                    <a:pt x="434" y="309"/>
                  </a:cubicBezTo>
                  <a:lnTo>
                    <a:pt x="434" y="309"/>
                  </a:lnTo>
                  <a:cubicBezTo>
                    <a:pt x="449" y="319"/>
                    <a:pt x="469" y="316"/>
                    <a:pt x="479" y="301"/>
                  </a:cubicBezTo>
                  <a:lnTo>
                    <a:pt x="479" y="301"/>
                  </a:lnTo>
                  <a:cubicBezTo>
                    <a:pt x="489" y="287"/>
                    <a:pt x="485" y="267"/>
                    <a:pt x="471" y="256"/>
                  </a:cubicBezTo>
                  <a:lnTo>
                    <a:pt x="471" y="256"/>
                  </a:lnTo>
                  <a:cubicBezTo>
                    <a:pt x="304" y="140"/>
                    <a:pt x="150" y="57"/>
                    <a:pt x="30" y="0"/>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3" name="Freeform 43">
              <a:extLst>
                <a:ext uri="{FF2B5EF4-FFF2-40B4-BE49-F238E27FC236}">
                  <a16:creationId xmlns:a16="http://schemas.microsoft.com/office/drawing/2014/main" id="{3A96936A-8EB6-9A4E-AAC7-6BC40DB3A4A5}"/>
                </a:ext>
              </a:extLst>
            </p:cNvPr>
            <p:cNvSpPr>
              <a:spLocks noChangeArrowheads="1"/>
            </p:cNvSpPr>
            <p:nvPr/>
          </p:nvSpPr>
          <p:spPr bwMode="auto">
            <a:xfrm>
              <a:off x="9892243" y="1603598"/>
              <a:ext cx="387438" cy="308071"/>
            </a:xfrm>
            <a:custGeom>
              <a:avLst/>
              <a:gdLst>
                <a:gd name="T0" fmla="*/ 14 w 891"/>
                <a:gd name="T1" fmla="*/ 351 h 708"/>
                <a:gd name="T2" fmla="*/ 14 w 891"/>
                <a:gd name="T3" fmla="*/ 351 h 708"/>
                <a:gd name="T4" fmla="*/ 0 w 891"/>
                <a:gd name="T5" fmla="*/ 380 h 708"/>
                <a:gd name="T6" fmla="*/ 0 w 891"/>
                <a:gd name="T7" fmla="*/ 380 h 708"/>
                <a:gd name="T8" fmla="*/ 24 w 891"/>
                <a:gd name="T9" fmla="*/ 414 h 708"/>
                <a:gd name="T10" fmla="*/ 24 w 891"/>
                <a:gd name="T11" fmla="*/ 414 h 708"/>
                <a:gd name="T12" fmla="*/ 890 w 891"/>
                <a:gd name="T13" fmla="*/ 345 h 708"/>
                <a:gd name="T14" fmla="*/ 890 w 891"/>
                <a:gd name="T15" fmla="*/ 345 h 708"/>
                <a:gd name="T16" fmla="*/ 14 w 891"/>
                <a:gd name="T17" fmla="*/ 3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708">
                  <a:moveTo>
                    <a:pt x="14" y="351"/>
                  </a:moveTo>
                  <a:lnTo>
                    <a:pt x="14" y="351"/>
                  </a:lnTo>
                  <a:cubicBezTo>
                    <a:pt x="9" y="360"/>
                    <a:pt x="4" y="370"/>
                    <a:pt x="0" y="380"/>
                  </a:cubicBezTo>
                  <a:lnTo>
                    <a:pt x="0" y="380"/>
                  </a:lnTo>
                  <a:cubicBezTo>
                    <a:pt x="0" y="380"/>
                    <a:pt x="7" y="394"/>
                    <a:pt x="24" y="414"/>
                  </a:cubicBezTo>
                  <a:lnTo>
                    <a:pt x="24" y="414"/>
                  </a:lnTo>
                  <a:cubicBezTo>
                    <a:pt x="95" y="503"/>
                    <a:pt x="338" y="707"/>
                    <a:pt x="890" y="345"/>
                  </a:cubicBezTo>
                  <a:lnTo>
                    <a:pt x="890" y="345"/>
                  </a:lnTo>
                  <a:cubicBezTo>
                    <a:pt x="890" y="345"/>
                    <a:pt x="212" y="0"/>
                    <a:pt x="14" y="351"/>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4" name="Freeform 44">
              <a:extLst>
                <a:ext uri="{FF2B5EF4-FFF2-40B4-BE49-F238E27FC236}">
                  <a16:creationId xmlns:a16="http://schemas.microsoft.com/office/drawing/2014/main" id="{D0F77063-6041-F24C-B3B0-B5F6D66F4AC5}"/>
                </a:ext>
              </a:extLst>
            </p:cNvPr>
            <p:cNvSpPr>
              <a:spLocks noChangeArrowheads="1"/>
            </p:cNvSpPr>
            <p:nvPr/>
          </p:nvSpPr>
          <p:spPr bwMode="auto">
            <a:xfrm>
              <a:off x="9892243" y="1741754"/>
              <a:ext cx="241355" cy="41288"/>
            </a:xfrm>
            <a:custGeom>
              <a:avLst/>
              <a:gdLst>
                <a:gd name="T0" fmla="*/ 14 w 556"/>
                <a:gd name="T1" fmla="*/ 34 h 98"/>
                <a:gd name="T2" fmla="*/ 14 w 556"/>
                <a:gd name="T3" fmla="*/ 34 h 98"/>
                <a:gd name="T4" fmla="*/ 0 w 556"/>
                <a:gd name="T5" fmla="*/ 63 h 98"/>
                <a:gd name="T6" fmla="*/ 0 w 556"/>
                <a:gd name="T7" fmla="*/ 63 h 98"/>
                <a:gd name="T8" fmla="*/ 24 w 556"/>
                <a:gd name="T9" fmla="*/ 97 h 98"/>
                <a:gd name="T10" fmla="*/ 24 w 556"/>
                <a:gd name="T11" fmla="*/ 97 h 98"/>
                <a:gd name="T12" fmla="*/ 521 w 556"/>
                <a:gd name="T13" fmla="*/ 70 h 98"/>
                <a:gd name="T14" fmla="*/ 521 w 556"/>
                <a:gd name="T15" fmla="*/ 70 h 98"/>
                <a:gd name="T16" fmla="*/ 554 w 556"/>
                <a:gd name="T17" fmla="*/ 39 h 98"/>
                <a:gd name="T18" fmla="*/ 554 w 556"/>
                <a:gd name="T19" fmla="*/ 39 h 98"/>
                <a:gd name="T20" fmla="*/ 524 w 556"/>
                <a:gd name="T21" fmla="*/ 6 h 98"/>
                <a:gd name="T22" fmla="*/ 524 w 556"/>
                <a:gd name="T23" fmla="*/ 6 h 98"/>
                <a:gd name="T24" fmla="*/ 14 w 556"/>
                <a:gd name="T25"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6" h="98">
                  <a:moveTo>
                    <a:pt x="14" y="34"/>
                  </a:moveTo>
                  <a:lnTo>
                    <a:pt x="14" y="34"/>
                  </a:lnTo>
                  <a:cubicBezTo>
                    <a:pt x="9" y="43"/>
                    <a:pt x="4" y="53"/>
                    <a:pt x="0" y="63"/>
                  </a:cubicBezTo>
                  <a:lnTo>
                    <a:pt x="0" y="63"/>
                  </a:lnTo>
                  <a:cubicBezTo>
                    <a:pt x="0" y="63"/>
                    <a:pt x="7" y="77"/>
                    <a:pt x="24" y="97"/>
                  </a:cubicBezTo>
                  <a:lnTo>
                    <a:pt x="24" y="97"/>
                  </a:lnTo>
                  <a:cubicBezTo>
                    <a:pt x="152" y="79"/>
                    <a:pt x="323" y="64"/>
                    <a:pt x="521" y="70"/>
                  </a:cubicBezTo>
                  <a:lnTo>
                    <a:pt x="521" y="70"/>
                  </a:lnTo>
                  <a:cubicBezTo>
                    <a:pt x="539" y="71"/>
                    <a:pt x="554" y="57"/>
                    <a:pt x="554" y="39"/>
                  </a:cubicBezTo>
                  <a:lnTo>
                    <a:pt x="554" y="39"/>
                  </a:lnTo>
                  <a:cubicBezTo>
                    <a:pt x="555" y="21"/>
                    <a:pt x="541" y="7"/>
                    <a:pt x="524" y="6"/>
                  </a:cubicBezTo>
                  <a:lnTo>
                    <a:pt x="524" y="6"/>
                  </a:lnTo>
                  <a:cubicBezTo>
                    <a:pt x="320" y="0"/>
                    <a:pt x="145" y="15"/>
                    <a:pt x="14" y="34"/>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5" name="Freeform 45">
              <a:extLst>
                <a:ext uri="{FF2B5EF4-FFF2-40B4-BE49-F238E27FC236}">
                  <a16:creationId xmlns:a16="http://schemas.microsoft.com/office/drawing/2014/main" id="{87C6C095-CDD7-4340-9FD8-CA51FE643058}"/>
                </a:ext>
              </a:extLst>
            </p:cNvPr>
            <p:cNvSpPr>
              <a:spLocks noChangeArrowheads="1"/>
            </p:cNvSpPr>
            <p:nvPr/>
          </p:nvSpPr>
          <p:spPr bwMode="auto">
            <a:xfrm>
              <a:off x="8423472" y="1857677"/>
              <a:ext cx="252470" cy="344595"/>
            </a:xfrm>
            <a:custGeom>
              <a:avLst/>
              <a:gdLst>
                <a:gd name="T0" fmla="*/ 401 w 583"/>
                <a:gd name="T1" fmla="*/ 1 h 788"/>
                <a:gd name="T2" fmla="*/ 401 w 583"/>
                <a:gd name="T3" fmla="*/ 1 h 788"/>
                <a:gd name="T4" fmla="*/ 434 w 583"/>
                <a:gd name="T5" fmla="*/ 0 h 788"/>
                <a:gd name="T6" fmla="*/ 434 w 583"/>
                <a:gd name="T7" fmla="*/ 0 h 788"/>
                <a:gd name="T8" fmla="*/ 456 w 583"/>
                <a:gd name="T9" fmla="*/ 36 h 788"/>
                <a:gd name="T10" fmla="*/ 456 w 583"/>
                <a:gd name="T11" fmla="*/ 36 h 788"/>
                <a:gd name="T12" fmla="*/ 17 w 583"/>
                <a:gd name="T13" fmla="*/ 787 h 788"/>
                <a:gd name="T14" fmla="*/ 17 w 583"/>
                <a:gd name="T15" fmla="*/ 787 h 788"/>
                <a:gd name="T16" fmla="*/ 401 w 583"/>
                <a:gd name="T17" fmla="*/ 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788">
                  <a:moveTo>
                    <a:pt x="401" y="1"/>
                  </a:moveTo>
                  <a:lnTo>
                    <a:pt x="401" y="1"/>
                  </a:lnTo>
                  <a:cubicBezTo>
                    <a:pt x="412" y="0"/>
                    <a:pt x="423" y="0"/>
                    <a:pt x="434" y="0"/>
                  </a:cubicBezTo>
                  <a:lnTo>
                    <a:pt x="434" y="0"/>
                  </a:lnTo>
                  <a:cubicBezTo>
                    <a:pt x="434" y="0"/>
                    <a:pt x="444" y="13"/>
                    <a:pt x="456" y="36"/>
                  </a:cubicBezTo>
                  <a:lnTo>
                    <a:pt x="456" y="36"/>
                  </a:lnTo>
                  <a:cubicBezTo>
                    <a:pt x="504" y="139"/>
                    <a:pt x="582" y="447"/>
                    <a:pt x="17" y="787"/>
                  </a:cubicBezTo>
                  <a:lnTo>
                    <a:pt x="17" y="787"/>
                  </a:lnTo>
                  <a:cubicBezTo>
                    <a:pt x="17" y="787"/>
                    <a:pt x="0" y="26"/>
                    <a:pt x="401" y="1"/>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6" name="Freeform 46">
              <a:extLst>
                <a:ext uri="{FF2B5EF4-FFF2-40B4-BE49-F238E27FC236}">
                  <a16:creationId xmlns:a16="http://schemas.microsoft.com/office/drawing/2014/main" id="{544F2F1A-FC3C-8D4D-B0AC-A662166C3513}"/>
                </a:ext>
              </a:extLst>
            </p:cNvPr>
            <p:cNvSpPr>
              <a:spLocks noChangeArrowheads="1"/>
            </p:cNvSpPr>
            <p:nvPr/>
          </p:nvSpPr>
          <p:spPr bwMode="auto">
            <a:xfrm>
              <a:off x="8488574" y="1857677"/>
              <a:ext cx="133380" cy="217556"/>
            </a:xfrm>
            <a:custGeom>
              <a:avLst/>
              <a:gdLst>
                <a:gd name="T0" fmla="*/ 252 w 308"/>
                <a:gd name="T1" fmla="*/ 1 h 498"/>
                <a:gd name="T2" fmla="*/ 252 w 308"/>
                <a:gd name="T3" fmla="*/ 1 h 498"/>
                <a:gd name="T4" fmla="*/ 285 w 308"/>
                <a:gd name="T5" fmla="*/ 0 h 498"/>
                <a:gd name="T6" fmla="*/ 285 w 308"/>
                <a:gd name="T7" fmla="*/ 0 h 498"/>
                <a:gd name="T8" fmla="*/ 307 w 308"/>
                <a:gd name="T9" fmla="*/ 36 h 498"/>
                <a:gd name="T10" fmla="*/ 307 w 308"/>
                <a:gd name="T11" fmla="*/ 36 h 498"/>
                <a:gd name="T12" fmla="*/ 66 w 308"/>
                <a:gd name="T13" fmla="*/ 473 h 498"/>
                <a:gd name="T14" fmla="*/ 66 w 308"/>
                <a:gd name="T15" fmla="*/ 473 h 498"/>
                <a:gd name="T16" fmla="*/ 23 w 308"/>
                <a:gd name="T17" fmla="*/ 489 h 498"/>
                <a:gd name="T18" fmla="*/ 23 w 308"/>
                <a:gd name="T19" fmla="*/ 489 h 498"/>
                <a:gd name="T20" fmla="*/ 7 w 308"/>
                <a:gd name="T21" fmla="*/ 448 h 498"/>
                <a:gd name="T22" fmla="*/ 7 w 308"/>
                <a:gd name="T23" fmla="*/ 448 h 498"/>
                <a:gd name="T24" fmla="*/ 252 w 308"/>
                <a:gd name="T25" fmla="*/ 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498">
                  <a:moveTo>
                    <a:pt x="252" y="1"/>
                  </a:moveTo>
                  <a:lnTo>
                    <a:pt x="252" y="1"/>
                  </a:lnTo>
                  <a:cubicBezTo>
                    <a:pt x="263" y="0"/>
                    <a:pt x="274" y="0"/>
                    <a:pt x="285" y="0"/>
                  </a:cubicBezTo>
                  <a:lnTo>
                    <a:pt x="285" y="0"/>
                  </a:lnTo>
                  <a:cubicBezTo>
                    <a:pt x="285" y="0"/>
                    <a:pt x="295" y="13"/>
                    <a:pt x="307" y="36"/>
                  </a:cubicBezTo>
                  <a:lnTo>
                    <a:pt x="307" y="36"/>
                  </a:lnTo>
                  <a:cubicBezTo>
                    <a:pt x="234" y="145"/>
                    <a:pt x="146" y="292"/>
                    <a:pt x="66" y="473"/>
                  </a:cubicBezTo>
                  <a:lnTo>
                    <a:pt x="66" y="473"/>
                  </a:lnTo>
                  <a:cubicBezTo>
                    <a:pt x="58" y="489"/>
                    <a:pt x="40" y="497"/>
                    <a:pt x="23" y="489"/>
                  </a:cubicBezTo>
                  <a:lnTo>
                    <a:pt x="23" y="489"/>
                  </a:lnTo>
                  <a:cubicBezTo>
                    <a:pt x="7" y="482"/>
                    <a:pt x="0" y="463"/>
                    <a:pt x="7" y="448"/>
                  </a:cubicBezTo>
                  <a:lnTo>
                    <a:pt x="7" y="448"/>
                  </a:lnTo>
                  <a:cubicBezTo>
                    <a:pt x="90" y="261"/>
                    <a:pt x="178" y="111"/>
                    <a:pt x="252" y="1"/>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7" name="Freeform 47">
              <a:extLst>
                <a:ext uri="{FF2B5EF4-FFF2-40B4-BE49-F238E27FC236}">
                  <a16:creationId xmlns:a16="http://schemas.microsoft.com/office/drawing/2014/main" id="{02F92871-B0D9-AB44-B5D5-DA86D6BD03B4}"/>
                </a:ext>
              </a:extLst>
            </p:cNvPr>
            <p:cNvSpPr>
              <a:spLocks noChangeArrowheads="1"/>
            </p:cNvSpPr>
            <p:nvPr/>
          </p:nvSpPr>
          <p:spPr bwMode="auto">
            <a:xfrm>
              <a:off x="8239280" y="1724285"/>
              <a:ext cx="333451" cy="287427"/>
            </a:xfrm>
            <a:custGeom>
              <a:avLst/>
              <a:gdLst>
                <a:gd name="T0" fmla="*/ 735 w 766"/>
                <a:gd name="T1" fmla="*/ 185 h 662"/>
                <a:gd name="T2" fmla="*/ 735 w 766"/>
                <a:gd name="T3" fmla="*/ 185 h 662"/>
                <a:gd name="T4" fmla="*/ 763 w 766"/>
                <a:gd name="T5" fmla="*/ 202 h 662"/>
                <a:gd name="T6" fmla="*/ 763 w 766"/>
                <a:gd name="T7" fmla="*/ 202 h 662"/>
                <a:gd name="T8" fmla="*/ 762 w 766"/>
                <a:gd name="T9" fmla="*/ 244 h 662"/>
                <a:gd name="T10" fmla="*/ 762 w 766"/>
                <a:gd name="T11" fmla="*/ 244 h 662"/>
                <a:gd name="T12" fmla="*/ 0 w 766"/>
                <a:gd name="T13" fmla="*/ 661 h 662"/>
                <a:gd name="T14" fmla="*/ 0 w 766"/>
                <a:gd name="T15" fmla="*/ 661 h 662"/>
                <a:gd name="T16" fmla="*/ 735 w 766"/>
                <a:gd name="T17" fmla="*/ 18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662">
                  <a:moveTo>
                    <a:pt x="735" y="185"/>
                  </a:moveTo>
                  <a:lnTo>
                    <a:pt x="735" y="185"/>
                  </a:lnTo>
                  <a:cubicBezTo>
                    <a:pt x="744" y="191"/>
                    <a:pt x="754" y="196"/>
                    <a:pt x="763" y="202"/>
                  </a:cubicBezTo>
                  <a:lnTo>
                    <a:pt x="763" y="202"/>
                  </a:lnTo>
                  <a:cubicBezTo>
                    <a:pt x="763" y="202"/>
                    <a:pt x="765" y="218"/>
                    <a:pt x="762" y="244"/>
                  </a:cubicBezTo>
                  <a:lnTo>
                    <a:pt x="762" y="244"/>
                  </a:lnTo>
                  <a:cubicBezTo>
                    <a:pt x="751" y="357"/>
                    <a:pt x="659" y="660"/>
                    <a:pt x="0" y="661"/>
                  </a:cubicBezTo>
                  <a:lnTo>
                    <a:pt x="0" y="661"/>
                  </a:lnTo>
                  <a:cubicBezTo>
                    <a:pt x="0" y="661"/>
                    <a:pt x="377" y="0"/>
                    <a:pt x="735" y="185"/>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8" name="Freeform 48">
              <a:extLst>
                <a:ext uri="{FF2B5EF4-FFF2-40B4-BE49-F238E27FC236}">
                  <a16:creationId xmlns:a16="http://schemas.microsoft.com/office/drawing/2014/main" id="{DF2CCC6B-1A12-C642-A27F-200577414286}"/>
                </a:ext>
              </a:extLst>
            </p:cNvPr>
            <p:cNvSpPr>
              <a:spLocks noChangeArrowheads="1"/>
            </p:cNvSpPr>
            <p:nvPr/>
          </p:nvSpPr>
          <p:spPr bwMode="auto">
            <a:xfrm>
              <a:off x="8359957" y="1805273"/>
              <a:ext cx="212773" cy="139743"/>
            </a:xfrm>
            <a:custGeom>
              <a:avLst/>
              <a:gdLst>
                <a:gd name="T0" fmla="*/ 459 w 490"/>
                <a:gd name="T1" fmla="*/ 0 h 320"/>
                <a:gd name="T2" fmla="*/ 459 w 490"/>
                <a:gd name="T3" fmla="*/ 0 h 320"/>
                <a:gd name="T4" fmla="*/ 487 w 490"/>
                <a:gd name="T5" fmla="*/ 17 h 320"/>
                <a:gd name="T6" fmla="*/ 487 w 490"/>
                <a:gd name="T7" fmla="*/ 17 h 320"/>
                <a:gd name="T8" fmla="*/ 486 w 490"/>
                <a:gd name="T9" fmla="*/ 59 h 320"/>
                <a:gd name="T10" fmla="*/ 486 w 490"/>
                <a:gd name="T11" fmla="*/ 59 h 320"/>
                <a:gd name="T12" fmla="*/ 55 w 490"/>
                <a:gd name="T13" fmla="*/ 309 h 320"/>
                <a:gd name="T14" fmla="*/ 55 w 490"/>
                <a:gd name="T15" fmla="*/ 309 h 320"/>
                <a:gd name="T16" fmla="*/ 10 w 490"/>
                <a:gd name="T17" fmla="*/ 301 h 320"/>
                <a:gd name="T18" fmla="*/ 10 w 490"/>
                <a:gd name="T19" fmla="*/ 301 h 320"/>
                <a:gd name="T20" fmla="*/ 18 w 490"/>
                <a:gd name="T21" fmla="*/ 256 h 320"/>
                <a:gd name="T22" fmla="*/ 18 w 490"/>
                <a:gd name="T23" fmla="*/ 256 h 320"/>
                <a:gd name="T24" fmla="*/ 459 w 490"/>
                <a:gd name="T2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320">
                  <a:moveTo>
                    <a:pt x="459" y="0"/>
                  </a:moveTo>
                  <a:lnTo>
                    <a:pt x="459" y="0"/>
                  </a:lnTo>
                  <a:cubicBezTo>
                    <a:pt x="468" y="6"/>
                    <a:pt x="478" y="11"/>
                    <a:pt x="487" y="17"/>
                  </a:cubicBezTo>
                  <a:lnTo>
                    <a:pt x="487" y="17"/>
                  </a:lnTo>
                  <a:cubicBezTo>
                    <a:pt x="487" y="17"/>
                    <a:pt x="489" y="33"/>
                    <a:pt x="486" y="59"/>
                  </a:cubicBezTo>
                  <a:lnTo>
                    <a:pt x="486" y="59"/>
                  </a:lnTo>
                  <a:cubicBezTo>
                    <a:pt x="368" y="114"/>
                    <a:pt x="217" y="195"/>
                    <a:pt x="55" y="309"/>
                  </a:cubicBezTo>
                  <a:lnTo>
                    <a:pt x="55" y="309"/>
                  </a:lnTo>
                  <a:cubicBezTo>
                    <a:pt x="40" y="319"/>
                    <a:pt x="20" y="316"/>
                    <a:pt x="10" y="301"/>
                  </a:cubicBezTo>
                  <a:lnTo>
                    <a:pt x="10" y="301"/>
                  </a:lnTo>
                  <a:cubicBezTo>
                    <a:pt x="0" y="287"/>
                    <a:pt x="4" y="267"/>
                    <a:pt x="18" y="256"/>
                  </a:cubicBezTo>
                  <a:lnTo>
                    <a:pt x="18" y="256"/>
                  </a:lnTo>
                  <a:cubicBezTo>
                    <a:pt x="185" y="140"/>
                    <a:pt x="339" y="57"/>
                    <a:pt x="459" y="0"/>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59" name="Freeform 49">
              <a:extLst>
                <a:ext uri="{FF2B5EF4-FFF2-40B4-BE49-F238E27FC236}">
                  <a16:creationId xmlns:a16="http://schemas.microsoft.com/office/drawing/2014/main" id="{1BA6BF3B-4057-1745-98BE-80910FD29748}"/>
                </a:ext>
              </a:extLst>
            </p:cNvPr>
            <p:cNvSpPr>
              <a:spLocks noChangeArrowheads="1"/>
            </p:cNvSpPr>
            <p:nvPr/>
          </p:nvSpPr>
          <p:spPr bwMode="auto">
            <a:xfrm>
              <a:off x="8186881" y="1603598"/>
              <a:ext cx="387438" cy="308071"/>
            </a:xfrm>
            <a:custGeom>
              <a:avLst/>
              <a:gdLst>
                <a:gd name="T0" fmla="*/ 875 w 891"/>
                <a:gd name="T1" fmla="*/ 351 h 708"/>
                <a:gd name="T2" fmla="*/ 875 w 891"/>
                <a:gd name="T3" fmla="*/ 351 h 708"/>
                <a:gd name="T4" fmla="*/ 890 w 891"/>
                <a:gd name="T5" fmla="*/ 380 h 708"/>
                <a:gd name="T6" fmla="*/ 890 w 891"/>
                <a:gd name="T7" fmla="*/ 380 h 708"/>
                <a:gd name="T8" fmla="*/ 866 w 891"/>
                <a:gd name="T9" fmla="*/ 414 h 708"/>
                <a:gd name="T10" fmla="*/ 866 w 891"/>
                <a:gd name="T11" fmla="*/ 414 h 708"/>
                <a:gd name="T12" fmla="*/ 0 w 891"/>
                <a:gd name="T13" fmla="*/ 345 h 708"/>
                <a:gd name="T14" fmla="*/ 0 w 891"/>
                <a:gd name="T15" fmla="*/ 345 h 708"/>
                <a:gd name="T16" fmla="*/ 875 w 891"/>
                <a:gd name="T17" fmla="*/ 3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708">
                  <a:moveTo>
                    <a:pt x="875" y="351"/>
                  </a:moveTo>
                  <a:lnTo>
                    <a:pt x="875" y="351"/>
                  </a:lnTo>
                  <a:cubicBezTo>
                    <a:pt x="881" y="360"/>
                    <a:pt x="885" y="370"/>
                    <a:pt x="890" y="380"/>
                  </a:cubicBezTo>
                  <a:lnTo>
                    <a:pt x="890" y="380"/>
                  </a:lnTo>
                  <a:cubicBezTo>
                    <a:pt x="890" y="380"/>
                    <a:pt x="882" y="394"/>
                    <a:pt x="866" y="414"/>
                  </a:cubicBezTo>
                  <a:lnTo>
                    <a:pt x="866" y="414"/>
                  </a:lnTo>
                  <a:cubicBezTo>
                    <a:pt x="794" y="503"/>
                    <a:pt x="551" y="707"/>
                    <a:pt x="0" y="345"/>
                  </a:cubicBezTo>
                  <a:lnTo>
                    <a:pt x="0" y="345"/>
                  </a:lnTo>
                  <a:cubicBezTo>
                    <a:pt x="0" y="345"/>
                    <a:pt x="678" y="0"/>
                    <a:pt x="875" y="351"/>
                  </a:cubicBezTo>
                </a:path>
              </a:pathLst>
            </a:custGeom>
            <a:solidFill>
              <a:schemeClr val="accent3"/>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0" name="Freeform 50">
              <a:extLst>
                <a:ext uri="{FF2B5EF4-FFF2-40B4-BE49-F238E27FC236}">
                  <a16:creationId xmlns:a16="http://schemas.microsoft.com/office/drawing/2014/main" id="{2D51AD85-DBAA-8745-A337-F3E16DE94379}"/>
                </a:ext>
              </a:extLst>
            </p:cNvPr>
            <p:cNvSpPr>
              <a:spLocks noChangeArrowheads="1"/>
            </p:cNvSpPr>
            <p:nvPr/>
          </p:nvSpPr>
          <p:spPr bwMode="auto">
            <a:xfrm>
              <a:off x="8332964" y="1741754"/>
              <a:ext cx="241355" cy="41288"/>
            </a:xfrm>
            <a:custGeom>
              <a:avLst/>
              <a:gdLst>
                <a:gd name="T0" fmla="*/ 540 w 556"/>
                <a:gd name="T1" fmla="*/ 34 h 98"/>
                <a:gd name="T2" fmla="*/ 540 w 556"/>
                <a:gd name="T3" fmla="*/ 34 h 98"/>
                <a:gd name="T4" fmla="*/ 555 w 556"/>
                <a:gd name="T5" fmla="*/ 63 h 98"/>
                <a:gd name="T6" fmla="*/ 555 w 556"/>
                <a:gd name="T7" fmla="*/ 63 h 98"/>
                <a:gd name="T8" fmla="*/ 531 w 556"/>
                <a:gd name="T9" fmla="*/ 97 h 98"/>
                <a:gd name="T10" fmla="*/ 531 w 556"/>
                <a:gd name="T11" fmla="*/ 97 h 98"/>
                <a:gd name="T12" fmla="*/ 34 w 556"/>
                <a:gd name="T13" fmla="*/ 70 h 98"/>
                <a:gd name="T14" fmla="*/ 34 w 556"/>
                <a:gd name="T15" fmla="*/ 70 h 98"/>
                <a:gd name="T16" fmla="*/ 1 w 556"/>
                <a:gd name="T17" fmla="*/ 39 h 98"/>
                <a:gd name="T18" fmla="*/ 1 w 556"/>
                <a:gd name="T19" fmla="*/ 39 h 98"/>
                <a:gd name="T20" fmla="*/ 31 w 556"/>
                <a:gd name="T21" fmla="*/ 6 h 98"/>
                <a:gd name="T22" fmla="*/ 31 w 556"/>
                <a:gd name="T23" fmla="*/ 6 h 98"/>
                <a:gd name="T24" fmla="*/ 540 w 556"/>
                <a:gd name="T25"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6" h="98">
                  <a:moveTo>
                    <a:pt x="540" y="34"/>
                  </a:moveTo>
                  <a:lnTo>
                    <a:pt x="540" y="34"/>
                  </a:lnTo>
                  <a:cubicBezTo>
                    <a:pt x="546" y="43"/>
                    <a:pt x="550" y="53"/>
                    <a:pt x="555" y="63"/>
                  </a:cubicBezTo>
                  <a:lnTo>
                    <a:pt x="555" y="63"/>
                  </a:lnTo>
                  <a:cubicBezTo>
                    <a:pt x="555" y="63"/>
                    <a:pt x="547" y="77"/>
                    <a:pt x="531" y="97"/>
                  </a:cubicBezTo>
                  <a:lnTo>
                    <a:pt x="531" y="97"/>
                  </a:lnTo>
                  <a:cubicBezTo>
                    <a:pt x="403" y="79"/>
                    <a:pt x="232" y="64"/>
                    <a:pt x="34" y="70"/>
                  </a:cubicBezTo>
                  <a:lnTo>
                    <a:pt x="34" y="70"/>
                  </a:lnTo>
                  <a:cubicBezTo>
                    <a:pt x="16" y="71"/>
                    <a:pt x="1" y="57"/>
                    <a:pt x="1" y="39"/>
                  </a:cubicBezTo>
                  <a:lnTo>
                    <a:pt x="1" y="39"/>
                  </a:lnTo>
                  <a:cubicBezTo>
                    <a:pt x="0" y="21"/>
                    <a:pt x="14" y="7"/>
                    <a:pt x="31" y="6"/>
                  </a:cubicBezTo>
                  <a:lnTo>
                    <a:pt x="31" y="6"/>
                  </a:lnTo>
                  <a:cubicBezTo>
                    <a:pt x="235" y="0"/>
                    <a:pt x="409" y="15"/>
                    <a:pt x="540" y="34"/>
                  </a:cubicBezTo>
                </a:path>
              </a:pathLst>
            </a:custGeom>
            <a:solidFill>
              <a:schemeClr val="accent6"/>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1" name="Freeform 51">
              <a:extLst>
                <a:ext uri="{FF2B5EF4-FFF2-40B4-BE49-F238E27FC236}">
                  <a16:creationId xmlns:a16="http://schemas.microsoft.com/office/drawing/2014/main" id="{FE7294A4-B19E-454F-9C1C-B26F69E87C11}"/>
                </a:ext>
              </a:extLst>
            </p:cNvPr>
            <p:cNvSpPr>
              <a:spLocks/>
            </p:cNvSpPr>
            <p:nvPr/>
          </p:nvSpPr>
          <p:spPr bwMode="auto">
            <a:xfrm>
              <a:off x="9521281" y="2071561"/>
              <a:ext cx="497279" cy="495360"/>
            </a:xfrm>
            <a:custGeom>
              <a:avLst/>
              <a:gdLst>
                <a:gd name="T0" fmla="*/ 475488 w 1141"/>
                <a:gd name="T1" fmla="*/ 494924 h 1136"/>
                <a:gd name="T2" fmla="*/ 475488 w 1141"/>
                <a:gd name="T3" fmla="*/ 494924 h 1136"/>
                <a:gd name="T4" fmla="*/ 461977 w 1141"/>
                <a:gd name="T5" fmla="*/ 489255 h 1136"/>
                <a:gd name="T6" fmla="*/ 7409 w 1141"/>
                <a:gd name="T7" fmla="*/ 34448 h 1136"/>
                <a:gd name="T8" fmla="*/ 7409 w 1141"/>
                <a:gd name="T9" fmla="*/ 34448 h 1136"/>
                <a:gd name="T10" fmla="*/ 7409 w 1141"/>
                <a:gd name="T11" fmla="*/ 7413 h 1136"/>
                <a:gd name="T12" fmla="*/ 7409 w 1141"/>
                <a:gd name="T13" fmla="*/ 7413 h 1136"/>
                <a:gd name="T14" fmla="*/ 34866 w 1141"/>
                <a:gd name="T15" fmla="*/ 7413 h 1136"/>
                <a:gd name="T16" fmla="*/ 489434 w 1141"/>
                <a:gd name="T17" fmla="*/ 461784 h 1136"/>
                <a:gd name="T18" fmla="*/ 489434 w 1141"/>
                <a:gd name="T19" fmla="*/ 461784 h 1136"/>
                <a:gd name="T20" fmla="*/ 489434 w 1141"/>
                <a:gd name="T21" fmla="*/ 489255 h 1136"/>
                <a:gd name="T22" fmla="*/ 489434 w 1141"/>
                <a:gd name="T23" fmla="*/ 489255 h 1136"/>
                <a:gd name="T24" fmla="*/ 475488 w 1141"/>
                <a:gd name="T25" fmla="*/ 494924 h 1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1" h="1136">
                  <a:moveTo>
                    <a:pt x="1091" y="1135"/>
                  </a:moveTo>
                  <a:lnTo>
                    <a:pt x="1091" y="1135"/>
                  </a:lnTo>
                  <a:cubicBezTo>
                    <a:pt x="1080" y="1135"/>
                    <a:pt x="1069" y="1131"/>
                    <a:pt x="1060" y="1122"/>
                  </a:cubicBezTo>
                  <a:lnTo>
                    <a:pt x="17" y="79"/>
                  </a:lnTo>
                  <a:cubicBezTo>
                    <a:pt x="0" y="62"/>
                    <a:pt x="0" y="34"/>
                    <a:pt x="17" y="17"/>
                  </a:cubicBezTo>
                  <a:cubicBezTo>
                    <a:pt x="35" y="0"/>
                    <a:pt x="63" y="0"/>
                    <a:pt x="80" y="17"/>
                  </a:cubicBezTo>
                  <a:lnTo>
                    <a:pt x="1123" y="1059"/>
                  </a:lnTo>
                  <a:cubicBezTo>
                    <a:pt x="1140" y="1077"/>
                    <a:pt x="1140" y="1105"/>
                    <a:pt x="1123" y="1122"/>
                  </a:cubicBezTo>
                  <a:cubicBezTo>
                    <a:pt x="1114" y="1131"/>
                    <a:pt x="1103" y="1135"/>
                    <a:pt x="1091" y="113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62" name="Freeform 52">
              <a:extLst>
                <a:ext uri="{FF2B5EF4-FFF2-40B4-BE49-F238E27FC236}">
                  <a16:creationId xmlns:a16="http://schemas.microsoft.com/office/drawing/2014/main" id="{887695AA-EA81-4B40-A69A-1D8C11FFA3D5}"/>
                </a:ext>
              </a:extLst>
            </p:cNvPr>
            <p:cNvSpPr>
              <a:spLocks noChangeArrowheads="1"/>
            </p:cNvSpPr>
            <p:nvPr/>
          </p:nvSpPr>
          <p:spPr bwMode="auto">
            <a:xfrm>
              <a:off x="9701700" y="2254675"/>
              <a:ext cx="38109" cy="244551"/>
            </a:xfrm>
            <a:custGeom>
              <a:avLst/>
              <a:gdLst>
                <a:gd name="T0" fmla="*/ 44 w 89"/>
                <a:gd name="T1" fmla="*/ 563 h 564"/>
                <a:gd name="T2" fmla="*/ 44 w 89"/>
                <a:gd name="T3" fmla="*/ 563 h 564"/>
                <a:gd name="T4" fmla="*/ 0 w 89"/>
                <a:gd name="T5" fmla="*/ 519 h 564"/>
                <a:gd name="T6" fmla="*/ 0 w 89"/>
                <a:gd name="T7" fmla="*/ 44 h 564"/>
                <a:gd name="T8" fmla="*/ 0 w 89"/>
                <a:gd name="T9" fmla="*/ 44 h 564"/>
                <a:gd name="T10" fmla="*/ 44 w 89"/>
                <a:gd name="T11" fmla="*/ 0 h 564"/>
                <a:gd name="T12" fmla="*/ 44 w 89"/>
                <a:gd name="T13" fmla="*/ 0 h 564"/>
                <a:gd name="T14" fmla="*/ 88 w 89"/>
                <a:gd name="T15" fmla="*/ 44 h 564"/>
                <a:gd name="T16" fmla="*/ 88 w 89"/>
                <a:gd name="T17" fmla="*/ 519 h 564"/>
                <a:gd name="T18" fmla="*/ 88 w 89"/>
                <a:gd name="T19" fmla="*/ 519 h 564"/>
                <a:gd name="T20" fmla="*/ 44 w 89"/>
                <a:gd name="T21" fmla="*/ 56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564">
                  <a:moveTo>
                    <a:pt x="44" y="563"/>
                  </a:moveTo>
                  <a:lnTo>
                    <a:pt x="44" y="563"/>
                  </a:lnTo>
                  <a:cubicBezTo>
                    <a:pt x="19" y="563"/>
                    <a:pt x="0" y="543"/>
                    <a:pt x="0" y="519"/>
                  </a:cubicBezTo>
                  <a:lnTo>
                    <a:pt x="0" y="44"/>
                  </a:lnTo>
                  <a:lnTo>
                    <a:pt x="0" y="44"/>
                  </a:lnTo>
                  <a:cubicBezTo>
                    <a:pt x="0" y="19"/>
                    <a:pt x="19" y="0"/>
                    <a:pt x="44" y="0"/>
                  </a:cubicBezTo>
                  <a:lnTo>
                    <a:pt x="44" y="0"/>
                  </a:lnTo>
                  <a:cubicBezTo>
                    <a:pt x="68" y="0"/>
                    <a:pt x="88" y="19"/>
                    <a:pt x="88" y="44"/>
                  </a:cubicBezTo>
                  <a:lnTo>
                    <a:pt x="88" y="519"/>
                  </a:lnTo>
                  <a:lnTo>
                    <a:pt x="88" y="519"/>
                  </a:lnTo>
                  <a:cubicBezTo>
                    <a:pt x="88" y="543"/>
                    <a:pt x="68" y="563"/>
                    <a:pt x="44" y="563"/>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3" name="Freeform 53">
              <a:extLst>
                <a:ext uri="{FF2B5EF4-FFF2-40B4-BE49-F238E27FC236}">
                  <a16:creationId xmlns:a16="http://schemas.microsoft.com/office/drawing/2014/main" id="{53716D4F-BC3C-9D4C-945E-40CD01A86AB9}"/>
                </a:ext>
              </a:extLst>
            </p:cNvPr>
            <p:cNvSpPr>
              <a:spLocks noChangeArrowheads="1"/>
            </p:cNvSpPr>
            <p:nvPr/>
          </p:nvSpPr>
          <p:spPr bwMode="auto">
            <a:xfrm>
              <a:off x="9844607" y="2396007"/>
              <a:ext cx="38109" cy="246138"/>
            </a:xfrm>
            <a:custGeom>
              <a:avLst/>
              <a:gdLst>
                <a:gd name="T0" fmla="*/ 44 w 89"/>
                <a:gd name="T1" fmla="*/ 563 h 564"/>
                <a:gd name="T2" fmla="*/ 44 w 89"/>
                <a:gd name="T3" fmla="*/ 563 h 564"/>
                <a:gd name="T4" fmla="*/ 0 w 89"/>
                <a:gd name="T5" fmla="*/ 518 h 564"/>
                <a:gd name="T6" fmla="*/ 0 w 89"/>
                <a:gd name="T7" fmla="*/ 44 h 564"/>
                <a:gd name="T8" fmla="*/ 0 w 89"/>
                <a:gd name="T9" fmla="*/ 44 h 564"/>
                <a:gd name="T10" fmla="*/ 44 w 89"/>
                <a:gd name="T11" fmla="*/ 0 h 564"/>
                <a:gd name="T12" fmla="*/ 44 w 89"/>
                <a:gd name="T13" fmla="*/ 0 h 564"/>
                <a:gd name="T14" fmla="*/ 88 w 89"/>
                <a:gd name="T15" fmla="*/ 44 h 564"/>
                <a:gd name="T16" fmla="*/ 88 w 89"/>
                <a:gd name="T17" fmla="*/ 518 h 564"/>
                <a:gd name="T18" fmla="*/ 88 w 89"/>
                <a:gd name="T19" fmla="*/ 518 h 564"/>
                <a:gd name="T20" fmla="*/ 44 w 89"/>
                <a:gd name="T21" fmla="*/ 56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564">
                  <a:moveTo>
                    <a:pt x="44" y="563"/>
                  </a:moveTo>
                  <a:lnTo>
                    <a:pt x="44" y="563"/>
                  </a:lnTo>
                  <a:cubicBezTo>
                    <a:pt x="19" y="563"/>
                    <a:pt x="0" y="543"/>
                    <a:pt x="0" y="518"/>
                  </a:cubicBezTo>
                  <a:lnTo>
                    <a:pt x="0" y="44"/>
                  </a:lnTo>
                  <a:lnTo>
                    <a:pt x="0" y="44"/>
                  </a:lnTo>
                  <a:cubicBezTo>
                    <a:pt x="0" y="19"/>
                    <a:pt x="19" y="0"/>
                    <a:pt x="44" y="0"/>
                  </a:cubicBezTo>
                  <a:lnTo>
                    <a:pt x="44" y="0"/>
                  </a:lnTo>
                  <a:cubicBezTo>
                    <a:pt x="68" y="0"/>
                    <a:pt x="88" y="19"/>
                    <a:pt x="88" y="44"/>
                  </a:cubicBezTo>
                  <a:lnTo>
                    <a:pt x="88" y="518"/>
                  </a:lnTo>
                  <a:lnTo>
                    <a:pt x="88" y="518"/>
                  </a:lnTo>
                  <a:cubicBezTo>
                    <a:pt x="88" y="543"/>
                    <a:pt x="68" y="563"/>
                    <a:pt x="44" y="563"/>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4" name="Freeform 54">
              <a:extLst>
                <a:ext uri="{FF2B5EF4-FFF2-40B4-BE49-F238E27FC236}">
                  <a16:creationId xmlns:a16="http://schemas.microsoft.com/office/drawing/2014/main" id="{55E7FCFB-8F13-8C4B-A000-198DED255EB6}"/>
                </a:ext>
              </a:extLst>
            </p:cNvPr>
            <p:cNvSpPr>
              <a:spLocks noChangeArrowheads="1"/>
            </p:cNvSpPr>
            <p:nvPr/>
          </p:nvSpPr>
          <p:spPr bwMode="auto">
            <a:xfrm>
              <a:off x="9709639" y="2246736"/>
              <a:ext cx="246119" cy="38112"/>
            </a:xfrm>
            <a:custGeom>
              <a:avLst/>
              <a:gdLst>
                <a:gd name="T0" fmla="*/ 519 w 564"/>
                <a:gd name="T1" fmla="*/ 87 h 88"/>
                <a:gd name="T2" fmla="*/ 44 w 564"/>
                <a:gd name="T3" fmla="*/ 87 h 88"/>
                <a:gd name="T4" fmla="*/ 44 w 564"/>
                <a:gd name="T5" fmla="*/ 87 h 88"/>
                <a:gd name="T6" fmla="*/ 0 w 564"/>
                <a:gd name="T7" fmla="*/ 44 h 88"/>
                <a:gd name="T8" fmla="*/ 0 w 564"/>
                <a:gd name="T9" fmla="*/ 44 h 88"/>
                <a:gd name="T10" fmla="*/ 44 w 564"/>
                <a:gd name="T11" fmla="*/ 0 h 88"/>
                <a:gd name="T12" fmla="*/ 519 w 564"/>
                <a:gd name="T13" fmla="*/ 0 h 88"/>
                <a:gd name="T14" fmla="*/ 519 w 564"/>
                <a:gd name="T15" fmla="*/ 0 h 88"/>
                <a:gd name="T16" fmla="*/ 563 w 564"/>
                <a:gd name="T17" fmla="*/ 44 h 88"/>
                <a:gd name="T18" fmla="*/ 563 w 564"/>
                <a:gd name="T19" fmla="*/ 44 h 88"/>
                <a:gd name="T20" fmla="*/ 519 w 564"/>
                <a:gd name="T21"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88">
                  <a:moveTo>
                    <a:pt x="519" y="87"/>
                  </a:moveTo>
                  <a:lnTo>
                    <a:pt x="44" y="87"/>
                  </a:lnTo>
                  <a:lnTo>
                    <a:pt x="44" y="87"/>
                  </a:lnTo>
                  <a:cubicBezTo>
                    <a:pt x="20" y="87"/>
                    <a:pt x="0" y="67"/>
                    <a:pt x="0" y="44"/>
                  </a:cubicBezTo>
                  <a:lnTo>
                    <a:pt x="0" y="44"/>
                  </a:lnTo>
                  <a:cubicBezTo>
                    <a:pt x="0" y="19"/>
                    <a:pt x="20" y="0"/>
                    <a:pt x="44" y="0"/>
                  </a:cubicBezTo>
                  <a:lnTo>
                    <a:pt x="519" y="0"/>
                  </a:lnTo>
                  <a:lnTo>
                    <a:pt x="519" y="0"/>
                  </a:lnTo>
                  <a:cubicBezTo>
                    <a:pt x="543" y="0"/>
                    <a:pt x="563" y="19"/>
                    <a:pt x="563" y="44"/>
                  </a:cubicBezTo>
                  <a:lnTo>
                    <a:pt x="563" y="44"/>
                  </a:lnTo>
                  <a:cubicBezTo>
                    <a:pt x="563" y="67"/>
                    <a:pt x="543" y="87"/>
                    <a:pt x="519" y="87"/>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5" name="Freeform 55">
              <a:extLst>
                <a:ext uri="{FF2B5EF4-FFF2-40B4-BE49-F238E27FC236}">
                  <a16:creationId xmlns:a16="http://schemas.microsoft.com/office/drawing/2014/main" id="{E06F2B19-94D4-6643-8677-B63EFF9B5140}"/>
                </a:ext>
              </a:extLst>
            </p:cNvPr>
            <p:cNvSpPr>
              <a:spLocks noChangeArrowheads="1"/>
            </p:cNvSpPr>
            <p:nvPr/>
          </p:nvSpPr>
          <p:spPr bwMode="auto">
            <a:xfrm>
              <a:off x="9850959" y="2388067"/>
              <a:ext cx="246118" cy="38112"/>
            </a:xfrm>
            <a:custGeom>
              <a:avLst/>
              <a:gdLst>
                <a:gd name="T0" fmla="*/ 519 w 564"/>
                <a:gd name="T1" fmla="*/ 89 h 90"/>
                <a:gd name="T2" fmla="*/ 44 w 564"/>
                <a:gd name="T3" fmla="*/ 89 h 90"/>
                <a:gd name="T4" fmla="*/ 44 w 564"/>
                <a:gd name="T5" fmla="*/ 89 h 90"/>
                <a:gd name="T6" fmla="*/ 0 w 564"/>
                <a:gd name="T7" fmla="*/ 44 h 90"/>
                <a:gd name="T8" fmla="*/ 0 w 564"/>
                <a:gd name="T9" fmla="*/ 44 h 90"/>
                <a:gd name="T10" fmla="*/ 44 w 564"/>
                <a:gd name="T11" fmla="*/ 0 h 90"/>
                <a:gd name="T12" fmla="*/ 519 w 564"/>
                <a:gd name="T13" fmla="*/ 0 h 90"/>
                <a:gd name="T14" fmla="*/ 519 w 564"/>
                <a:gd name="T15" fmla="*/ 0 h 90"/>
                <a:gd name="T16" fmla="*/ 563 w 564"/>
                <a:gd name="T17" fmla="*/ 44 h 90"/>
                <a:gd name="T18" fmla="*/ 563 w 564"/>
                <a:gd name="T19" fmla="*/ 44 h 90"/>
                <a:gd name="T20" fmla="*/ 519 w 564"/>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90">
                  <a:moveTo>
                    <a:pt x="519" y="89"/>
                  </a:moveTo>
                  <a:lnTo>
                    <a:pt x="44" y="89"/>
                  </a:lnTo>
                  <a:lnTo>
                    <a:pt x="44" y="89"/>
                  </a:lnTo>
                  <a:cubicBezTo>
                    <a:pt x="19" y="89"/>
                    <a:pt x="0" y="69"/>
                    <a:pt x="0" y="44"/>
                  </a:cubicBezTo>
                  <a:lnTo>
                    <a:pt x="0" y="44"/>
                  </a:lnTo>
                  <a:cubicBezTo>
                    <a:pt x="0" y="20"/>
                    <a:pt x="19" y="0"/>
                    <a:pt x="44" y="0"/>
                  </a:cubicBezTo>
                  <a:lnTo>
                    <a:pt x="519" y="0"/>
                  </a:lnTo>
                  <a:lnTo>
                    <a:pt x="519" y="0"/>
                  </a:lnTo>
                  <a:cubicBezTo>
                    <a:pt x="543" y="0"/>
                    <a:pt x="563" y="20"/>
                    <a:pt x="563" y="44"/>
                  </a:cubicBezTo>
                  <a:lnTo>
                    <a:pt x="563" y="44"/>
                  </a:lnTo>
                  <a:cubicBezTo>
                    <a:pt x="563" y="69"/>
                    <a:pt x="543" y="89"/>
                    <a:pt x="519" y="89"/>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6" name="Freeform 56">
              <a:extLst>
                <a:ext uri="{FF2B5EF4-FFF2-40B4-BE49-F238E27FC236}">
                  <a16:creationId xmlns:a16="http://schemas.microsoft.com/office/drawing/2014/main" id="{84BD859C-5532-BB4D-9F6E-DE6D0C05E990}"/>
                </a:ext>
              </a:extLst>
            </p:cNvPr>
            <p:cNvSpPr>
              <a:spLocks noChangeArrowheads="1"/>
            </p:cNvSpPr>
            <p:nvPr/>
          </p:nvSpPr>
          <p:spPr bwMode="auto">
            <a:xfrm>
              <a:off x="9973223" y="2526223"/>
              <a:ext cx="38109" cy="246138"/>
            </a:xfrm>
            <a:custGeom>
              <a:avLst/>
              <a:gdLst>
                <a:gd name="T0" fmla="*/ 45 w 89"/>
                <a:gd name="T1" fmla="*/ 563 h 564"/>
                <a:gd name="T2" fmla="*/ 45 w 89"/>
                <a:gd name="T3" fmla="*/ 563 h 564"/>
                <a:gd name="T4" fmla="*/ 0 w 89"/>
                <a:gd name="T5" fmla="*/ 519 h 564"/>
                <a:gd name="T6" fmla="*/ 0 w 89"/>
                <a:gd name="T7" fmla="*/ 44 h 564"/>
                <a:gd name="T8" fmla="*/ 0 w 89"/>
                <a:gd name="T9" fmla="*/ 44 h 564"/>
                <a:gd name="T10" fmla="*/ 45 w 89"/>
                <a:gd name="T11" fmla="*/ 0 h 564"/>
                <a:gd name="T12" fmla="*/ 45 w 89"/>
                <a:gd name="T13" fmla="*/ 0 h 564"/>
                <a:gd name="T14" fmla="*/ 88 w 89"/>
                <a:gd name="T15" fmla="*/ 44 h 564"/>
                <a:gd name="T16" fmla="*/ 88 w 89"/>
                <a:gd name="T17" fmla="*/ 519 h 564"/>
                <a:gd name="T18" fmla="*/ 88 w 89"/>
                <a:gd name="T19" fmla="*/ 519 h 564"/>
                <a:gd name="T20" fmla="*/ 45 w 89"/>
                <a:gd name="T21" fmla="*/ 56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564">
                  <a:moveTo>
                    <a:pt x="45" y="563"/>
                  </a:moveTo>
                  <a:lnTo>
                    <a:pt x="45" y="563"/>
                  </a:lnTo>
                  <a:cubicBezTo>
                    <a:pt x="20" y="563"/>
                    <a:pt x="0" y="544"/>
                    <a:pt x="0" y="519"/>
                  </a:cubicBezTo>
                  <a:lnTo>
                    <a:pt x="0" y="44"/>
                  </a:lnTo>
                  <a:lnTo>
                    <a:pt x="0" y="44"/>
                  </a:lnTo>
                  <a:cubicBezTo>
                    <a:pt x="0" y="20"/>
                    <a:pt x="20" y="0"/>
                    <a:pt x="45" y="0"/>
                  </a:cubicBezTo>
                  <a:lnTo>
                    <a:pt x="45" y="0"/>
                  </a:lnTo>
                  <a:cubicBezTo>
                    <a:pt x="68" y="0"/>
                    <a:pt x="88" y="20"/>
                    <a:pt x="88" y="44"/>
                  </a:cubicBezTo>
                  <a:lnTo>
                    <a:pt x="88" y="519"/>
                  </a:lnTo>
                  <a:lnTo>
                    <a:pt x="88" y="519"/>
                  </a:lnTo>
                  <a:cubicBezTo>
                    <a:pt x="88" y="544"/>
                    <a:pt x="68" y="563"/>
                    <a:pt x="45" y="563"/>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7" name="Freeform 57">
              <a:extLst>
                <a:ext uri="{FF2B5EF4-FFF2-40B4-BE49-F238E27FC236}">
                  <a16:creationId xmlns:a16="http://schemas.microsoft.com/office/drawing/2014/main" id="{8D5BD0FB-8D7B-DE49-BD67-0AB387410435}"/>
                </a:ext>
              </a:extLst>
            </p:cNvPr>
            <p:cNvSpPr>
              <a:spLocks noChangeArrowheads="1"/>
            </p:cNvSpPr>
            <p:nvPr/>
          </p:nvSpPr>
          <p:spPr bwMode="auto">
            <a:xfrm>
              <a:off x="9982751" y="2518282"/>
              <a:ext cx="244531" cy="39700"/>
            </a:xfrm>
            <a:custGeom>
              <a:avLst/>
              <a:gdLst>
                <a:gd name="T0" fmla="*/ 519 w 565"/>
                <a:gd name="T1" fmla="*/ 89 h 90"/>
                <a:gd name="T2" fmla="*/ 45 w 565"/>
                <a:gd name="T3" fmla="*/ 89 h 90"/>
                <a:gd name="T4" fmla="*/ 45 w 565"/>
                <a:gd name="T5" fmla="*/ 89 h 90"/>
                <a:gd name="T6" fmla="*/ 0 w 565"/>
                <a:gd name="T7" fmla="*/ 45 h 90"/>
                <a:gd name="T8" fmla="*/ 0 w 565"/>
                <a:gd name="T9" fmla="*/ 45 h 90"/>
                <a:gd name="T10" fmla="*/ 45 w 565"/>
                <a:gd name="T11" fmla="*/ 0 h 90"/>
                <a:gd name="T12" fmla="*/ 519 w 565"/>
                <a:gd name="T13" fmla="*/ 0 h 90"/>
                <a:gd name="T14" fmla="*/ 519 w 565"/>
                <a:gd name="T15" fmla="*/ 0 h 90"/>
                <a:gd name="T16" fmla="*/ 564 w 565"/>
                <a:gd name="T17" fmla="*/ 45 h 90"/>
                <a:gd name="T18" fmla="*/ 564 w 565"/>
                <a:gd name="T19" fmla="*/ 45 h 90"/>
                <a:gd name="T20" fmla="*/ 519 w 565"/>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 h="90">
                  <a:moveTo>
                    <a:pt x="519" y="89"/>
                  </a:moveTo>
                  <a:lnTo>
                    <a:pt x="45" y="89"/>
                  </a:lnTo>
                  <a:lnTo>
                    <a:pt x="45" y="89"/>
                  </a:lnTo>
                  <a:cubicBezTo>
                    <a:pt x="20" y="89"/>
                    <a:pt x="0" y="69"/>
                    <a:pt x="0" y="45"/>
                  </a:cubicBezTo>
                  <a:lnTo>
                    <a:pt x="0" y="45"/>
                  </a:lnTo>
                  <a:cubicBezTo>
                    <a:pt x="0" y="20"/>
                    <a:pt x="20" y="0"/>
                    <a:pt x="45" y="0"/>
                  </a:cubicBezTo>
                  <a:lnTo>
                    <a:pt x="519" y="0"/>
                  </a:lnTo>
                  <a:lnTo>
                    <a:pt x="519" y="0"/>
                  </a:lnTo>
                  <a:cubicBezTo>
                    <a:pt x="544" y="0"/>
                    <a:pt x="564" y="20"/>
                    <a:pt x="564" y="45"/>
                  </a:cubicBezTo>
                  <a:lnTo>
                    <a:pt x="564" y="45"/>
                  </a:lnTo>
                  <a:cubicBezTo>
                    <a:pt x="564" y="69"/>
                    <a:pt x="544" y="89"/>
                    <a:pt x="519" y="89"/>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68" name="Freeform 58">
              <a:extLst>
                <a:ext uri="{FF2B5EF4-FFF2-40B4-BE49-F238E27FC236}">
                  <a16:creationId xmlns:a16="http://schemas.microsoft.com/office/drawing/2014/main" id="{AE533E01-E13F-D847-ADE0-3622C3CAF26C}"/>
                </a:ext>
              </a:extLst>
            </p:cNvPr>
            <p:cNvSpPr>
              <a:spLocks/>
            </p:cNvSpPr>
            <p:nvPr/>
          </p:nvSpPr>
          <p:spPr bwMode="auto">
            <a:xfrm>
              <a:off x="8369281" y="1111561"/>
              <a:ext cx="1743360" cy="1455360"/>
            </a:xfrm>
            <a:custGeom>
              <a:avLst/>
              <a:gdLst>
                <a:gd name="T0" fmla="*/ 1570983 w 4005"/>
                <a:gd name="T1" fmla="*/ 755341 h 3341"/>
                <a:gd name="T2" fmla="*/ 871898 w 4005"/>
                <a:gd name="T3" fmla="*/ 1454924 h 3341"/>
                <a:gd name="T4" fmla="*/ 171942 w 4005"/>
                <a:gd name="T5" fmla="*/ 755341 h 3341"/>
                <a:gd name="T6" fmla="*/ 171942 w 4005"/>
                <a:gd name="T7" fmla="*/ 755341 h 3341"/>
                <a:gd name="T8" fmla="*/ 171942 w 4005"/>
                <a:gd name="T9" fmla="*/ 129375 h 3341"/>
                <a:gd name="T10" fmla="*/ 171942 w 4005"/>
                <a:gd name="T11" fmla="*/ 129375 h 3341"/>
                <a:gd name="T12" fmla="*/ 484920 w 4005"/>
                <a:gd name="T13" fmla="*/ 0 h 3341"/>
                <a:gd name="T14" fmla="*/ 484920 w 4005"/>
                <a:gd name="T15" fmla="*/ 0 h 3341"/>
                <a:gd name="T16" fmla="*/ 591567 w 4005"/>
                <a:gd name="T17" fmla="*/ 13068 h 3341"/>
                <a:gd name="T18" fmla="*/ 592002 w 4005"/>
                <a:gd name="T19" fmla="*/ 13068 h 3341"/>
                <a:gd name="T20" fmla="*/ 592002 w 4005"/>
                <a:gd name="T21" fmla="*/ 13068 h 3341"/>
                <a:gd name="T22" fmla="*/ 797897 w 4005"/>
                <a:gd name="T23" fmla="*/ 129375 h 3341"/>
                <a:gd name="T24" fmla="*/ 871898 w 4005"/>
                <a:gd name="T25" fmla="*/ 202992 h 3341"/>
                <a:gd name="T26" fmla="*/ 945463 w 4005"/>
                <a:gd name="T27" fmla="*/ 129375 h 3341"/>
                <a:gd name="T28" fmla="*/ 945463 w 4005"/>
                <a:gd name="T29" fmla="*/ 129375 h 3341"/>
                <a:gd name="T30" fmla="*/ 1258440 w 4005"/>
                <a:gd name="T31" fmla="*/ 0 h 3341"/>
                <a:gd name="T32" fmla="*/ 1258440 w 4005"/>
                <a:gd name="T33" fmla="*/ 0 h 3341"/>
                <a:gd name="T34" fmla="*/ 1570983 w 4005"/>
                <a:gd name="T35" fmla="*/ 129375 h 3341"/>
                <a:gd name="T36" fmla="*/ 1570983 w 4005"/>
                <a:gd name="T37" fmla="*/ 129375 h 3341"/>
                <a:gd name="T38" fmla="*/ 1570983 w 4005"/>
                <a:gd name="T39" fmla="*/ 755341 h 33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05" h="3341">
                  <a:moveTo>
                    <a:pt x="3609" y="1734"/>
                  </a:moveTo>
                  <a:lnTo>
                    <a:pt x="2003" y="3340"/>
                  </a:lnTo>
                  <a:lnTo>
                    <a:pt x="395" y="1734"/>
                  </a:lnTo>
                  <a:cubicBezTo>
                    <a:pt x="0" y="1339"/>
                    <a:pt x="0" y="692"/>
                    <a:pt x="395" y="297"/>
                  </a:cubicBezTo>
                  <a:cubicBezTo>
                    <a:pt x="594" y="99"/>
                    <a:pt x="854" y="0"/>
                    <a:pt x="1114" y="0"/>
                  </a:cubicBezTo>
                  <a:cubicBezTo>
                    <a:pt x="1197" y="0"/>
                    <a:pt x="1279" y="10"/>
                    <a:pt x="1359" y="30"/>
                  </a:cubicBezTo>
                  <a:lnTo>
                    <a:pt x="1360" y="30"/>
                  </a:lnTo>
                  <a:cubicBezTo>
                    <a:pt x="1533" y="72"/>
                    <a:pt x="1698" y="162"/>
                    <a:pt x="1833" y="297"/>
                  </a:cubicBezTo>
                  <a:lnTo>
                    <a:pt x="2003" y="466"/>
                  </a:lnTo>
                  <a:lnTo>
                    <a:pt x="2172" y="297"/>
                  </a:lnTo>
                  <a:cubicBezTo>
                    <a:pt x="2369" y="99"/>
                    <a:pt x="2630" y="0"/>
                    <a:pt x="2891" y="0"/>
                  </a:cubicBezTo>
                  <a:cubicBezTo>
                    <a:pt x="3151" y="0"/>
                    <a:pt x="3411" y="99"/>
                    <a:pt x="3609" y="297"/>
                  </a:cubicBezTo>
                  <a:cubicBezTo>
                    <a:pt x="4004" y="692"/>
                    <a:pt x="4004" y="1339"/>
                    <a:pt x="3609" y="17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69" name="Freeform 59">
              <a:extLst>
                <a:ext uri="{FF2B5EF4-FFF2-40B4-BE49-F238E27FC236}">
                  <a16:creationId xmlns:a16="http://schemas.microsoft.com/office/drawing/2014/main" id="{F74E004F-599B-1A43-B512-C526DDBCD3FA}"/>
                </a:ext>
              </a:extLst>
            </p:cNvPr>
            <p:cNvSpPr>
              <a:spLocks/>
            </p:cNvSpPr>
            <p:nvPr/>
          </p:nvSpPr>
          <p:spPr bwMode="auto">
            <a:xfrm>
              <a:off x="9548161" y="1211401"/>
              <a:ext cx="435839" cy="328321"/>
            </a:xfrm>
            <a:custGeom>
              <a:avLst/>
              <a:gdLst>
                <a:gd name="T0" fmla="*/ 22183 w 1002"/>
                <a:gd name="T1" fmla="*/ 42673 h 754"/>
                <a:gd name="T2" fmla="*/ 22183 w 1002"/>
                <a:gd name="T3" fmla="*/ 42673 h 754"/>
                <a:gd name="T4" fmla="*/ 20444 w 1002"/>
                <a:gd name="T5" fmla="*/ 9144 h 754"/>
                <a:gd name="T6" fmla="*/ 20444 w 1002"/>
                <a:gd name="T7" fmla="*/ 9144 h 754"/>
                <a:gd name="T8" fmla="*/ 229229 w 1002"/>
                <a:gd name="T9" fmla="*/ 20030 h 754"/>
                <a:gd name="T10" fmla="*/ 229229 w 1002"/>
                <a:gd name="T11" fmla="*/ 20030 h 754"/>
                <a:gd name="T12" fmla="*/ 433229 w 1002"/>
                <a:gd name="T13" fmla="*/ 302630 h 754"/>
                <a:gd name="T14" fmla="*/ 433229 w 1002"/>
                <a:gd name="T15" fmla="*/ 302630 h 754"/>
                <a:gd name="T16" fmla="*/ 400607 w 1002"/>
                <a:gd name="T17" fmla="*/ 308291 h 754"/>
                <a:gd name="T18" fmla="*/ 400607 w 1002"/>
                <a:gd name="T19" fmla="*/ 308291 h 754"/>
                <a:gd name="T20" fmla="*/ 204870 w 1002"/>
                <a:gd name="T21" fmla="*/ 72718 h 754"/>
                <a:gd name="T22" fmla="*/ 204870 w 1002"/>
                <a:gd name="T23" fmla="*/ 72718 h 754"/>
                <a:gd name="T24" fmla="*/ 22183 w 1002"/>
                <a:gd name="T25" fmla="*/ 42673 h 7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2" h="754">
                  <a:moveTo>
                    <a:pt x="51" y="98"/>
                  </a:moveTo>
                  <a:lnTo>
                    <a:pt x="51" y="98"/>
                  </a:lnTo>
                  <a:cubicBezTo>
                    <a:pt x="3" y="97"/>
                    <a:pt x="0" y="28"/>
                    <a:pt x="47" y="21"/>
                  </a:cubicBezTo>
                  <a:cubicBezTo>
                    <a:pt x="190" y="0"/>
                    <a:pt x="355" y="0"/>
                    <a:pt x="527" y="46"/>
                  </a:cubicBezTo>
                  <a:cubicBezTo>
                    <a:pt x="844" y="133"/>
                    <a:pt x="975" y="435"/>
                    <a:pt x="996" y="695"/>
                  </a:cubicBezTo>
                  <a:cubicBezTo>
                    <a:pt x="1001" y="741"/>
                    <a:pt x="934" y="753"/>
                    <a:pt x="921" y="708"/>
                  </a:cubicBezTo>
                  <a:cubicBezTo>
                    <a:pt x="861" y="504"/>
                    <a:pt x="736" y="248"/>
                    <a:pt x="471" y="167"/>
                  </a:cubicBezTo>
                  <a:cubicBezTo>
                    <a:pt x="316" y="120"/>
                    <a:pt x="174" y="101"/>
                    <a:pt x="51" y="9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70" name="Freeform 60">
              <a:extLst>
                <a:ext uri="{FF2B5EF4-FFF2-40B4-BE49-F238E27FC236}">
                  <a16:creationId xmlns:a16="http://schemas.microsoft.com/office/drawing/2014/main" id="{8E83F3D9-8B9C-3F45-A3AA-DBD5D6D415E5}"/>
                </a:ext>
              </a:extLst>
            </p:cNvPr>
            <p:cNvSpPr>
              <a:spLocks noChangeArrowheads="1"/>
            </p:cNvSpPr>
            <p:nvPr/>
          </p:nvSpPr>
          <p:spPr bwMode="auto">
            <a:xfrm>
              <a:off x="8369484" y="1111320"/>
              <a:ext cx="955892" cy="1456191"/>
            </a:xfrm>
            <a:custGeom>
              <a:avLst/>
              <a:gdLst>
                <a:gd name="T0" fmla="*/ 2196 w 2197"/>
                <a:gd name="T1" fmla="*/ 3146 h 3341"/>
                <a:gd name="T2" fmla="*/ 2003 w 2197"/>
                <a:gd name="T3" fmla="*/ 3340 h 3341"/>
                <a:gd name="T4" fmla="*/ 395 w 2197"/>
                <a:gd name="T5" fmla="*/ 1734 h 3341"/>
                <a:gd name="T6" fmla="*/ 395 w 2197"/>
                <a:gd name="T7" fmla="*/ 1734 h 3341"/>
                <a:gd name="T8" fmla="*/ 395 w 2197"/>
                <a:gd name="T9" fmla="*/ 297 h 3341"/>
                <a:gd name="T10" fmla="*/ 395 w 2197"/>
                <a:gd name="T11" fmla="*/ 297 h 3341"/>
                <a:gd name="T12" fmla="*/ 1114 w 2197"/>
                <a:gd name="T13" fmla="*/ 0 h 3341"/>
                <a:gd name="T14" fmla="*/ 1114 w 2197"/>
                <a:gd name="T15" fmla="*/ 0 h 3341"/>
                <a:gd name="T16" fmla="*/ 1359 w 2197"/>
                <a:gd name="T17" fmla="*/ 30 h 3341"/>
                <a:gd name="T18" fmla="*/ 1359 w 2197"/>
                <a:gd name="T19" fmla="*/ 30 h 3341"/>
                <a:gd name="T20" fmla="*/ 503 w 2197"/>
                <a:gd name="T21" fmla="*/ 858 h 3341"/>
                <a:gd name="T22" fmla="*/ 503 w 2197"/>
                <a:gd name="T23" fmla="*/ 858 h 3341"/>
                <a:gd name="T24" fmla="*/ 2196 w 2197"/>
                <a:gd name="T25" fmla="*/ 3146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7" h="3341">
                  <a:moveTo>
                    <a:pt x="2196" y="3146"/>
                  </a:moveTo>
                  <a:lnTo>
                    <a:pt x="2003" y="3340"/>
                  </a:lnTo>
                  <a:lnTo>
                    <a:pt x="395" y="1734"/>
                  </a:lnTo>
                  <a:lnTo>
                    <a:pt x="395" y="1734"/>
                  </a:lnTo>
                  <a:cubicBezTo>
                    <a:pt x="0" y="1339"/>
                    <a:pt x="0" y="692"/>
                    <a:pt x="395" y="297"/>
                  </a:cubicBezTo>
                  <a:lnTo>
                    <a:pt x="395" y="297"/>
                  </a:lnTo>
                  <a:cubicBezTo>
                    <a:pt x="594" y="99"/>
                    <a:pt x="854" y="0"/>
                    <a:pt x="1114" y="0"/>
                  </a:cubicBezTo>
                  <a:lnTo>
                    <a:pt x="1114" y="0"/>
                  </a:lnTo>
                  <a:cubicBezTo>
                    <a:pt x="1197" y="0"/>
                    <a:pt x="1279" y="10"/>
                    <a:pt x="1359" y="30"/>
                  </a:cubicBezTo>
                  <a:lnTo>
                    <a:pt x="1359" y="30"/>
                  </a:lnTo>
                  <a:cubicBezTo>
                    <a:pt x="1341" y="30"/>
                    <a:pt x="556" y="22"/>
                    <a:pt x="503" y="858"/>
                  </a:cubicBezTo>
                  <a:lnTo>
                    <a:pt x="503" y="858"/>
                  </a:lnTo>
                  <a:cubicBezTo>
                    <a:pt x="452" y="1652"/>
                    <a:pt x="1305" y="2089"/>
                    <a:pt x="2196" y="3146"/>
                  </a:cubicBezTo>
                </a:path>
              </a:pathLst>
            </a:custGeom>
            <a:solidFill>
              <a:schemeClr val="accent4"/>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71" name="Freeform 61">
              <a:extLst>
                <a:ext uri="{FF2B5EF4-FFF2-40B4-BE49-F238E27FC236}">
                  <a16:creationId xmlns:a16="http://schemas.microsoft.com/office/drawing/2014/main" id="{053A50BE-C1D9-1C47-829F-C75AEC2A6188}"/>
                </a:ext>
              </a:extLst>
            </p:cNvPr>
            <p:cNvSpPr>
              <a:spLocks/>
            </p:cNvSpPr>
            <p:nvPr/>
          </p:nvSpPr>
          <p:spPr bwMode="auto">
            <a:xfrm>
              <a:off x="8311681" y="858121"/>
              <a:ext cx="506880" cy="506880"/>
            </a:xfrm>
            <a:custGeom>
              <a:avLst/>
              <a:gdLst>
                <a:gd name="T0" fmla="*/ 479493 w 1166"/>
                <a:gd name="T1" fmla="*/ 506445 h 1166"/>
                <a:gd name="T2" fmla="*/ 0 w 1166"/>
                <a:gd name="T3" fmla="*/ 26952 h 1166"/>
                <a:gd name="T4" fmla="*/ 26952 w 1166"/>
                <a:gd name="T5" fmla="*/ 0 h 1166"/>
                <a:gd name="T6" fmla="*/ 506445 w 1166"/>
                <a:gd name="T7" fmla="*/ 479493 h 1166"/>
                <a:gd name="T8" fmla="*/ 479493 w 1166"/>
                <a:gd name="T9" fmla="*/ 506445 h 1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6" h="1166">
                  <a:moveTo>
                    <a:pt x="1103" y="1165"/>
                  </a:moveTo>
                  <a:lnTo>
                    <a:pt x="0" y="62"/>
                  </a:lnTo>
                  <a:lnTo>
                    <a:pt x="62" y="0"/>
                  </a:lnTo>
                  <a:lnTo>
                    <a:pt x="1165" y="1103"/>
                  </a:lnTo>
                  <a:lnTo>
                    <a:pt x="1103" y="1165"/>
                  </a:ln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72" name="Freeform 62">
              <a:extLst>
                <a:ext uri="{FF2B5EF4-FFF2-40B4-BE49-F238E27FC236}">
                  <a16:creationId xmlns:a16="http://schemas.microsoft.com/office/drawing/2014/main" id="{8B8D61C8-2CE1-124B-8F2C-04F6186CA11D}"/>
                </a:ext>
              </a:extLst>
            </p:cNvPr>
            <p:cNvSpPr>
              <a:spLocks noChangeArrowheads="1"/>
            </p:cNvSpPr>
            <p:nvPr/>
          </p:nvSpPr>
          <p:spPr bwMode="auto">
            <a:xfrm>
              <a:off x="8277389" y="825481"/>
              <a:ext cx="247706" cy="244551"/>
            </a:xfrm>
            <a:custGeom>
              <a:avLst/>
              <a:gdLst>
                <a:gd name="T0" fmla="*/ 249 w 570"/>
                <a:gd name="T1" fmla="*/ 561 h 562"/>
                <a:gd name="T2" fmla="*/ 249 w 570"/>
                <a:gd name="T3" fmla="*/ 561 h 562"/>
                <a:gd name="T4" fmla="*/ 208 w 570"/>
                <a:gd name="T5" fmla="*/ 534 h 562"/>
                <a:gd name="T6" fmla="*/ 7 w 570"/>
                <a:gd name="T7" fmla="*/ 65 h 562"/>
                <a:gd name="T8" fmla="*/ 7 w 570"/>
                <a:gd name="T9" fmla="*/ 65 h 562"/>
                <a:gd name="T10" fmla="*/ 16 w 570"/>
                <a:gd name="T11" fmla="*/ 16 h 562"/>
                <a:gd name="T12" fmla="*/ 16 w 570"/>
                <a:gd name="T13" fmla="*/ 16 h 562"/>
                <a:gd name="T14" fmla="*/ 64 w 570"/>
                <a:gd name="T15" fmla="*/ 7 h 562"/>
                <a:gd name="T16" fmla="*/ 536 w 570"/>
                <a:gd name="T17" fmla="*/ 206 h 562"/>
                <a:gd name="T18" fmla="*/ 536 w 570"/>
                <a:gd name="T19" fmla="*/ 206 h 562"/>
                <a:gd name="T20" fmla="*/ 560 w 570"/>
                <a:gd name="T21" fmla="*/ 264 h 562"/>
                <a:gd name="T22" fmla="*/ 560 w 570"/>
                <a:gd name="T23" fmla="*/ 264 h 562"/>
                <a:gd name="T24" fmla="*/ 501 w 570"/>
                <a:gd name="T25" fmla="*/ 288 h 562"/>
                <a:gd name="T26" fmla="*/ 131 w 570"/>
                <a:gd name="T27" fmla="*/ 131 h 562"/>
                <a:gd name="T28" fmla="*/ 289 w 570"/>
                <a:gd name="T29" fmla="*/ 500 h 562"/>
                <a:gd name="T30" fmla="*/ 289 w 570"/>
                <a:gd name="T31" fmla="*/ 500 h 562"/>
                <a:gd name="T32" fmla="*/ 266 w 570"/>
                <a:gd name="T33" fmla="*/ 557 h 562"/>
                <a:gd name="T34" fmla="*/ 266 w 570"/>
                <a:gd name="T35" fmla="*/ 557 h 562"/>
                <a:gd name="T36" fmla="*/ 249 w 570"/>
                <a:gd name="T37" fmla="*/ 56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562">
                  <a:moveTo>
                    <a:pt x="249" y="561"/>
                  </a:moveTo>
                  <a:lnTo>
                    <a:pt x="249" y="561"/>
                  </a:lnTo>
                  <a:cubicBezTo>
                    <a:pt x="231" y="561"/>
                    <a:pt x="215" y="551"/>
                    <a:pt x="208" y="534"/>
                  </a:cubicBezTo>
                  <a:lnTo>
                    <a:pt x="7" y="65"/>
                  </a:lnTo>
                  <a:lnTo>
                    <a:pt x="7" y="65"/>
                  </a:lnTo>
                  <a:cubicBezTo>
                    <a:pt x="0" y="48"/>
                    <a:pt x="3" y="29"/>
                    <a:pt x="16" y="16"/>
                  </a:cubicBezTo>
                  <a:lnTo>
                    <a:pt x="16" y="16"/>
                  </a:lnTo>
                  <a:cubicBezTo>
                    <a:pt x="29" y="3"/>
                    <a:pt x="48" y="0"/>
                    <a:pt x="64" y="7"/>
                  </a:cubicBezTo>
                  <a:lnTo>
                    <a:pt x="536" y="206"/>
                  </a:lnTo>
                  <a:lnTo>
                    <a:pt x="536" y="206"/>
                  </a:lnTo>
                  <a:cubicBezTo>
                    <a:pt x="558" y="215"/>
                    <a:pt x="569" y="241"/>
                    <a:pt x="560" y="264"/>
                  </a:cubicBezTo>
                  <a:lnTo>
                    <a:pt x="560" y="264"/>
                  </a:lnTo>
                  <a:cubicBezTo>
                    <a:pt x="550" y="287"/>
                    <a:pt x="524" y="297"/>
                    <a:pt x="501" y="288"/>
                  </a:cubicBezTo>
                  <a:lnTo>
                    <a:pt x="131" y="131"/>
                  </a:lnTo>
                  <a:lnTo>
                    <a:pt x="289" y="500"/>
                  </a:lnTo>
                  <a:lnTo>
                    <a:pt x="289" y="500"/>
                  </a:lnTo>
                  <a:cubicBezTo>
                    <a:pt x="299" y="522"/>
                    <a:pt x="288" y="548"/>
                    <a:pt x="266" y="557"/>
                  </a:cubicBezTo>
                  <a:lnTo>
                    <a:pt x="266" y="557"/>
                  </a:lnTo>
                  <a:cubicBezTo>
                    <a:pt x="261" y="560"/>
                    <a:pt x="255" y="561"/>
                    <a:pt x="249" y="561"/>
                  </a:cubicBezTo>
                </a:path>
              </a:pathLst>
            </a:custGeom>
            <a:solidFill>
              <a:schemeClr val="accent5"/>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grpSp>
      <p:sp>
        <p:nvSpPr>
          <p:cNvPr id="2" name="Rectangle 1"/>
          <p:cNvSpPr/>
          <p:nvPr/>
        </p:nvSpPr>
        <p:spPr>
          <a:xfrm>
            <a:off x="3072565" y="4831089"/>
            <a:ext cx="2837508" cy="307777"/>
          </a:xfrm>
          <a:prstGeom prst="rect">
            <a:avLst/>
          </a:prstGeom>
        </p:spPr>
        <p:txBody>
          <a:bodyPr wrap="none">
            <a:spAutoFit/>
          </a:bodyPr>
          <a:lstStyle/>
          <a:p>
            <a:r>
              <a:rPr lang="en-US" sz="1400" i="1">
                <a:solidFill>
                  <a:schemeClr val="tx2">
                    <a:lumMod val="90000"/>
                    <a:lumOff val="10000"/>
                  </a:schemeClr>
                </a:solidFill>
                <a:latin typeface="Cambria" pitchFamily="18" charset="0"/>
              </a:rPr>
              <a:t>Phối màu theo kiểu đoàn cải l</a:t>
            </a:r>
            <a:r>
              <a:rPr lang="vi-VN" sz="1400" i="1">
                <a:solidFill>
                  <a:schemeClr val="tx2">
                    <a:lumMod val="90000"/>
                    <a:lumOff val="10000"/>
                  </a:schemeClr>
                </a:solidFill>
                <a:latin typeface="Cambria" pitchFamily="18" charset="0"/>
              </a:rPr>
              <a:t>ư</a:t>
            </a:r>
            <a:r>
              <a:rPr lang="en-US" sz="1400" i="1">
                <a:solidFill>
                  <a:schemeClr val="tx2">
                    <a:lumMod val="90000"/>
                    <a:lumOff val="10000"/>
                  </a:schemeClr>
                </a:solidFill>
                <a:latin typeface="Cambria" pitchFamily="18" charset="0"/>
              </a:rPr>
              <a:t>ơng</a:t>
            </a:r>
          </a:p>
        </p:txBody>
      </p:sp>
      <p:pic>
        <p:nvPicPr>
          <p:cNvPr id="73" name="Picture 7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6822" y="4530466"/>
            <a:ext cx="584543" cy="601245"/>
          </a:xfrm>
          <a:prstGeom prst="rect">
            <a:avLst/>
          </a:prstGeom>
        </p:spPr>
      </p:pic>
    </p:spTree>
    <p:extLst>
      <p:ext uri="{BB962C8B-B14F-4D97-AF65-F5344CB8AC3E}">
        <p14:creationId xmlns:p14="http://schemas.microsoft.com/office/powerpoint/2010/main" val="1685976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39D7AFB-9C6C-264B-92D3-64662BCA5F74}"/>
              </a:ext>
            </a:extLst>
          </p:cNvPr>
          <p:cNvSpPr>
            <a:spLocks noChangeArrowheads="1"/>
          </p:cNvSpPr>
          <p:nvPr/>
        </p:nvSpPr>
        <p:spPr bwMode="auto">
          <a:xfrm rot="20517970">
            <a:off x="62681" y="247584"/>
            <a:ext cx="5355565" cy="5412730"/>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506"/>
          </a:p>
        </p:txBody>
      </p:sp>
      <p:sp>
        <p:nvSpPr>
          <p:cNvPr id="36" name="TextBox 35"/>
          <p:cNvSpPr txBox="1"/>
          <p:nvPr/>
        </p:nvSpPr>
        <p:spPr>
          <a:xfrm>
            <a:off x="609215" y="51371"/>
            <a:ext cx="8183700" cy="605294"/>
          </a:xfrm>
          <a:prstGeom prst="rect">
            <a:avLst/>
          </a:prstGeom>
          <a:noFill/>
        </p:spPr>
        <p:txBody>
          <a:bodyPr wrap="square" rtlCol="0">
            <a:spAutoFit/>
          </a:bodyPr>
          <a:lstStyle/>
          <a:p>
            <a:pPr>
              <a:lnSpc>
                <a:spcPts val="4000"/>
              </a:lnSpc>
            </a:pPr>
            <a:r>
              <a:rPr lang="vi-VN" sz="3200" b="1">
                <a:solidFill>
                  <a:schemeClr val="tx2">
                    <a:lumMod val="75000"/>
                    <a:lumOff val="25000"/>
                  </a:schemeClr>
                </a:solidFill>
                <a:effectLst>
                  <a:outerShdw blurRad="38100" dist="38100" dir="2700000" algn="tl">
                    <a:srgbClr val="000000">
                      <a:alpha val="43137"/>
                    </a:srgbClr>
                  </a:outerShdw>
                </a:effectLst>
                <a:latin typeface="Cambria" pitchFamily="18" charset="0"/>
              </a:rPr>
              <a:t>Color</a:t>
            </a:r>
            <a:r>
              <a:rPr lang="en-US" sz="3200" b="1">
                <a:solidFill>
                  <a:schemeClr val="tx2">
                    <a:lumMod val="75000"/>
                    <a:lumOff val="25000"/>
                  </a:schemeClr>
                </a:solidFill>
                <a:effectLst>
                  <a:outerShdw blurRad="38100" dist="38100" dir="2700000" algn="tl">
                    <a:srgbClr val="000000">
                      <a:alpha val="43137"/>
                    </a:srgbClr>
                  </a:outerShdw>
                </a:effectLst>
                <a:latin typeface="Cambria" pitchFamily="18" charset="0"/>
              </a:rPr>
              <a:t>- </a:t>
            </a:r>
            <a:r>
              <a:rPr lang="vi-VN" sz="3200">
                <a:solidFill>
                  <a:schemeClr val="tx2">
                    <a:lumMod val="75000"/>
                    <a:lumOff val="25000"/>
                  </a:schemeClr>
                </a:solidFill>
                <a:effectLst>
                  <a:outerShdw blurRad="38100" dist="38100" dir="2700000" algn="tl">
                    <a:srgbClr val="000000">
                      <a:alpha val="43137"/>
                    </a:srgbClr>
                  </a:outerShdw>
                </a:effectLst>
                <a:latin typeface="Cambria" pitchFamily="18" charset="0"/>
              </a:rPr>
              <a:t>Chọn Lựa Màu Sắc Trong Android</a:t>
            </a:r>
            <a:endParaRPr lang="en-US" sz="3200" b="1" spc="113" dirty="0">
              <a:solidFill>
                <a:schemeClr val="tx2">
                  <a:lumMod val="75000"/>
                  <a:lumOff val="25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7" name="Picture 6" descr="A bunch of different types of food&#10;&#10;Description automatically generated">
            <a:extLst>
              <a:ext uri="{FF2B5EF4-FFF2-40B4-BE49-F238E27FC236}">
                <a16:creationId xmlns:a16="http://schemas.microsoft.com/office/drawing/2014/main" id="{1FF746EF-9056-4CB5-B010-B5564D673A5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4848" y="742474"/>
            <a:ext cx="2447007" cy="409788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B98C8C4-08CB-48D1-A7B8-6FFE645A87E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29366" y="720550"/>
            <a:ext cx="2335415" cy="4119807"/>
          </a:xfrm>
          <a:prstGeom prst="rect">
            <a:avLst/>
          </a:prstGeom>
        </p:spPr>
      </p:pic>
      <p:sp>
        <p:nvSpPr>
          <p:cNvPr id="3" name="Rectangle 2"/>
          <p:cNvSpPr/>
          <p:nvPr/>
        </p:nvSpPr>
        <p:spPr>
          <a:xfrm>
            <a:off x="2850686" y="4840357"/>
            <a:ext cx="3700757" cy="307777"/>
          </a:xfrm>
          <a:prstGeom prst="rect">
            <a:avLst/>
          </a:prstGeom>
        </p:spPr>
        <p:txBody>
          <a:bodyPr wrap="none">
            <a:spAutoFit/>
          </a:bodyPr>
          <a:lstStyle/>
          <a:p>
            <a:r>
              <a:rPr lang="en-US" sz="1400" i="1">
                <a:solidFill>
                  <a:schemeClr val="tx2">
                    <a:lumMod val="90000"/>
                    <a:lumOff val="10000"/>
                  </a:schemeClr>
                </a:solidFill>
                <a:latin typeface="Cambria" pitchFamily="18" charset="0"/>
              </a:rPr>
              <a:t>Phối một màu làm chủ đạo(1), màu thứ cấp (2)</a:t>
            </a: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500643" y="4539734"/>
            <a:ext cx="584543" cy="601245"/>
          </a:xfrm>
          <a:prstGeom prst="rect">
            <a:avLst/>
          </a:prstGeom>
        </p:spPr>
      </p:pic>
    </p:spTree>
    <p:extLst>
      <p:ext uri="{BB962C8B-B14F-4D97-AF65-F5344CB8AC3E}">
        <p14:creationId xmlns:p14="http://schemas.microsoft.com/office/powerpoint/2010/main" val="992137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785" y="164560"/>
            <a:ext cx="7318991" cy="646331"/>
          </a:xfrm>
          <a:prstGeom prst="rect">
            <a:avLst/>
          </a:prstGeom>
          <a:noFill/>
        </p:spPr>
        <p:txBody>
          <a:bodyPr wrap="none" rtlCol="0">
            <a:spAutoFit/>
          </a:bodyPr>
          <a:lstStyle/>
          <a:p>
            <a:r>
              <a:rPr lang="vi-VN" sz="3600" b="1">
                <a:solidFill>
                  <a:schemeClr val="accent2"/>
                </a:solidFill>
                <a:effectLst>
                  <a:outerShdw blurRad="38100" dist="38100" dir="2700000" algn="tl">
                    <a:srgbClr val="000000">
                      <a:alpha val="43137"/>
                    </a:srgbClr>
                  </a:outerShdw>
                </a:effectLst>
                <a:latin typeface="Cambria" pitchFamily="18" charset="0"/>
              </a:rPr>
              <a:t>Dimen</a:t>
            </a:r>
            <a:r>
              <a:rPr lang="en-US" sz="3600" b="1">
                <a:solidFill>
                  <a:schemeClr val="accent2"/>
                </a:solidFill>
                <a:effectLst>
                  <a:outerShdw blurRad="38100" dist="38100" dir="2700000" algn="tl">
                    <a:srgbClr val="000000">
                      <a:alpha val="43137"/>
                    </a:srgbClr>
                  </a:outerShdw>
                </a:effectLst>
                <a:latin typeface="Cambria" pitchFamily="18" charset="0"/>
              </a:rPr>
              <a:t> - </a:t>
            </a:r>
            <a:r>
              <a:rPr lang="vi-VN" sz="3600">
                <a:solidFill>
                  <a:schemeClr val="accent2"/>
                </a:solidFill>
                <a:effectLst>
                  <a:outerShdw blurRad="38100" dist="38100" dir="2700000" algn="tl">
                    <a:srgbClr val="000000">
                      <a:alpha val="43137"/>
                    </a:srgbClr>
                  </a:outerShdw>
                </a:effectLst>
                <a:latin typeface="Cambria" pitchFamily="18" charset="0"/>
              </a:rPr>
              <a:t>Giới Thiệu Dimen Resource</a:t>
            </a:r>
            <a:endParaRPr lang="en-US" sz="3500" b="1" spc="113" dirty="0">
              <a:solidFill>
                <a:schemeClr val="accent2"/>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5290625" y="-1729439"/>
            <a:ext cx="9144000" cy="657275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C792F95-DA8A-4D80-BBF5-ED086ED96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684" y="989511"/>
            <a:ext cx="5557191" cy="379013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2467" y="4479018"/>
            <a:ext cx="584543" cy="601245"/>
          </a:xfrm>
          <a:prstGeom prst="rect">
            <a:avLst/>
          </a:prstGeom>
        </p:spPr>
      </p:pic>
    </p:spTree>
    <p:extLst>
      <p:ext uri="{BB962C8B-B14F-4D97-AF65-F5344CB8AC3E}">
        <p14:creationId xmlns:p14="http://schemas.microsoft.com/office/powerpoint/2010/main" val="1120439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908" y="120026"/>
            <a:ext cx="7318991" cy="646331"/>
          </a:xfrm>
          <a:prstGeom prst="rect">
            <a:avLst/>
          </a:prstGeom>
          <a:noFill/>
        </p:spPr>
        <p:txBody>
          <a:bodyPr wrap="none" rtlCol="0">
            <a:spAutoFit/>
          </a:bodyPr>
          <a:lstStyle/>
          <a:p>
            <a:r>
              <a:rPr lang="vi-VN" sz="3600" b="1">
                <a:solidFill>
                  <a:schemeClr val="accent2"/>
                </a:solidFill>
                <a:effectLst>
                  <a:outerShdw blurRad="38100" dist="38100" dir="2700000" algn="tl">
                    <a:srgbClr val="000000">
                      <a:alpha val="43137"/>
                    </a:srgbClr>
                  </a:outerShdw>
                </a:effectLst>
                <a:latin typeface="Cambria" pitchFamily="18" charset="0"/>
              </a:rPr>
              <a:t>Dimen</a:t>
            </a:r>
            <a:r>
              <a:rPr lang="en-US" sz="3600" b="1">
                <a:solidFill>
                  <a:schemeClr val="accent2"/>
                </a:solidFill>
                <a:effectLst>
                  <a:outerShdw blurRad="38100" dist="38100" dir="2700000" algn="tl">
                    <a:srgbClr val="000000">
                      <a:alpha val="43137"/>
                    </a:srgbClr>
                  </a:outerShdw>
                </a:effectLst>
                <a:latin typeface="Cambria" pitchFamily="18" charset="0"/>
              </a:rPr>
              <a:t> - </a:t>
            </a:r>
            <a:r>
              <a:rPr lang="vi-VN" sz="3600">
                <a:solidFill>
                  <a:schemeClr val="accent2"/>
                </a:solidFill>
                <a:effectLst>
                  <a:outerShdw blurRad="38100" dist="38100" dir="2700000" algn="tl">
                    <a:srgbClr val="000000">
                      <a:alpha val="43137"/>
                    </a:srgbClr>
                  </a:outerShdw>
                </a:effectLst>
                <a:latin typeface="Cambria" pitchFamily="18" charset="0"/>
              </a:rPr>
              <a:t>Giới Thiệu Dimen Resource</a:t>
            </a:r>
            <a:endParaRPr lang="en-US" sz="3500" b="1" spc="113" dirty="0">
              <a:solidFill>
                <a:schemeClr val="accent2"/>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838781">
            <a:off x="5290625" y="-1729439"/>
            <a:ext cx="9144000" cy="6572754"/>
          </a:xfrm>
          <a:prstGeom prst="rect">
            <a:avLst/>
          </a:prstGeom>
        </p:spPr>
      </p:pic>
      <p:sp>
        <p:nvSpPr>
          <p:cNvPr id="2" name="Rectangle 1"/>
          <p:cNvSpPr/>
          <p:nvPr/>
        </p:nvSpPr>
        <p:spPr>
          <a:xfrm>
            <a:off x="358537" y="1063862"/>
            <a:ext cx="4838746" cy="1323439"/>
          </a:xfrm>
          <a:prstGeom prst="rect">
            <a:avLst/>
          </a:prstGeom>
        </p:spPr>
        <p:txBody>
          <a:bodyPr wrap="square">
            <a:spAutoFit/>
          </a:bodyPr>
          <a:lstStyle/>
          <a:p>
            <a:pPr algn="just"/>
            <a:r>
              <a:rPr lang="vi-VN" sz="1600" b="1" i="1">
                <a:solidFill>
                  <a:srgbClr val="003573"/>
                </a:solidFill>
                <a:latin typeface="Cambria" pitchFamily="18" charset="0"/>
              </a:rPr>
              <a:t>Dimen</a:t>
            </a:r>
            <a:r>
              <a:rPr lang="vi-VN" sz="1600">
                <a:solidFill>
                  <a:srgbClr val="303030"/>
                </a:solidFill>
                <a:latin typeface="Cambria" pitchFamily="18" charset="0"/>
              </a:rPr>
              <a:t>, viết tắt của chữ </a:t>
            </a:r>
            <a:r>
              <a:rPr lang="vi-VN" sz="1600" b="1" i="1">
                <a:solidFill>
                  <a:srgbClr val="003573"/>
                </a:solidFill>
                <a:latin typeface="Cambria" pitchFamily="18" charset="0"/>
              </a:rPr>
              <a:t>Dimension</a:t>
            </a:r>
            <a:r>
              <a:rPr lang="vi-VN" sz="1600">
                <a:solidFill>
                  <a:srgbClr val="303030"/>
                </a:solidFill>
                <a:latin typeface="Cambria" pitchFamily="18" charset="0"/>
              </a:rPr>
              <a:t>, dịch ra là </a:t>
            </a:r>
            <a:r>
              <a:rPr lang="vi-VN" sz="1600" b="1" i="1">
                <a:solidFill>
                  <a:srgbClr val="003573"/>
                </a:solidFill>
                <a:latin typeface="Cambria" pitchFamily="18" charset="0"/>
              </a:rPr>
              <a:t>Kích thước</a:t>
            </a:r>
            <a:r>
              <a:rPr lang="vi-VN" sz="1600">
                <a:solidFill>
                  <a:srgbClr val="303030"/>
                </a:solidFill>
                <a:latin typeface="Cambria" pitchFamily="18" charset="0"/>
              </a:rPr>
              <a:t>. </a:t>
            </a:r>
            <a:r>
              <a:rPr lang="en-US" sz="1600">
                <a:solidFill>
                  <a:srgbClr val="303030"/>
                </a:solidFill>
                <a:latin typeface="Cambria" pitchFamily="18" charset="0"/>
              </a:rPr>
              <a:t>R</a:t>
            </a:r>
            <a:r>
              <a:rPr lang="vi-VN" sz="1600">
                <a:solidFill>
                  <a:srgbClr val="303030"/>
                </a:solidFill>
                <a:latin typeface="Cambria" pitchFamily="18" charset="0"/>
              </a:rPr>
              <a:t>esource này giúp định nghĩa tất cả các kích thước của các view hoặc các thành phần khác trong ứng dụng, bao gồm cả font size, vào cùng một file resource để dễ quản lý. </a:t>
            </a:r>
            <a:endParaRPr lang="vi-VN" sz="1600">
              <a:latin typeface="Cambria" pitchFamily="18" charset="0"/>
            </a:endParaRPr>
          </a:p>
        </p:txBody>
      </p:sp>
      <p:pic>
        <p:nvPicPr>
          <p:cNvPr id="6" name="Picture 5" descr="A screenshot of a computer&#10;&#10;Description automatically generated">
            <a:extLst>
              <a:ext uri="{FF2B5EF4-FFF2-40B4-BE49-F238E27FC236}">
                <a16:creationId xmlns:a16="http://schemas.microsoft.com/office/drawing/2014/main" id="{BEDFB29C-EC1E-4373-B1CB-6B9B42F8A20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20265" y="841334"/>
            <a:ext cx="3131268" cy="430216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4382DF1-AC18-4FCC-AA94-1A37F9B92B4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6416" y="2668782"/>
            <a:ext cx="5863849" cy="1599216"/>
          </a:xfrm>
          <a:prstGeom prst="rect">
            <a:avLst/>
          </a:prstGeom>
        </p:spPr>
      </p:pic>
      <p:sp>
        <p:nvSpPr>
          <p:cNvPr id="9" name="Rectangle 8">
            <a:extLst>
              <a:ext uri="{FF2B5EF4-FFF2-40B4-BE49-F238E27FC236}">
                <a16:creationId xmlns:a16="http://schemas.microsoft.com/office/drawing/2014/main" id="{05A587F7-7A78-4B3D-B3A0-A2B8AE73886E}"/>
              </a:ext>
            </a:extLst>
          </p:cNvPr>
          <p:cNvSpPr/>
          <p:nvPr/>
        </p:nvSpPr>
        <p:spPr>
          <a:xfrm>
            <a:off x="2196874" y="4083332"/>
            <a:ext cx="1585690" cy="300082"/>
          </a:xfrm>
          <a:prstGeom prst="rect">
            <a:avLst/>
          </a:prstGeom>
        </p:spPr>
        <p:txBody>
          <a:bodyPr wrap="none">
            <a:spAutoFit/>
          </a:bodyPr>
          <a:lstStyle/>
          <a:p>
            <a:r>
              <a:rPr lang="vi-VN" b="0" i="1">
                <a:solidFill>
                  <a:srgbClr val="303030"/>
                </a:solidFill>
                <a:effectLst/>
                <a:latin typeface="Cambria" pitchFamily="18" charset="0"/>
              </a:rPr>
              <a:t>Cấu trúc file dimen</a:t>
            </a:r>
            <a:endParaRPr lang="vi-VN" i="1">
              <a:latin typeface="Cambria" pitchFamily="18" charset="0"/>
            </a:endParaRPr>
          </a:p>
        </p:txBody>
      </p:sp>
      <p:sp>
        <p:nvSpPr>
          <p:cNvPr id="3" name="Rectangle 2"/>
          <p:cNvSpPr/>
          <p:nvPr/>
        </p:nvSpPr>
        <p:spPr>
          <a:xfrm>
            <a:off x="0" y="4681835"/>
            <a:ext cx="6082302" cy="461665"/>
          </a:xfrm>
          <a:prstGeom prst="rect">
            <a:avLst/>
          </a:prstGeom>
        </p:spPr>
        <p:txBody>
          <a:bodyPr wrap="square">
            <a:spAutoFit/>
          </a:bodyPr>
          <a:lstStyle/>
          <a:p>
            <a:r>
              <a:rPr lang="vi-VN" sz="1200" i="1" smtClean="0">
                <a:solidFill>
                  <a:schemeClr val="tx2">
                    <a:lumMod val="90000"/>
                    <a:lumOff val="10000"/>
                  </a:schemeClr>
                </a:solidFill>
                <a:latin typeface="Cambria" pitchFamily="18" charset="0"/>
              </a:rPr>
              <a:t>Bên </a:t>
            </a:r>
            <a:r>
              <a:rPr lang="vi-VN" sz="1200" i="1">
                <a:solidFill>
                  <a:schemeClr val="tx2">
                    <a:lumMod val="90000"/>
                    <a:lumOff val="10000"/>
                  </a:schemeClr>
                </a:solidFill>
                <a:latin typeface="Cambria" pitchFamily="18" charset="0"/>
              </a:rPr>
              <a:t>trong thư mục </a:t>
            </a:r>
            <a:r>
              <a:rPr lang="vi-VN" sz="1200" b="1" i="1">
                <a:solidFill>
                  <a:schemeClr val="tx2">
                    <a:lumMod val="90000"/>
                    <a:lumOff val="10000"/>
                  </a:schemeClr>
                </a:solidFill>
                <a:latin typeface="Cambria" pitchFamily="18" charset="0"/>
              </a:rPr>
              <a:t>values/</a:t>
            </a:r>
            <a:r>
              <a:rPr lang="vi-VN" sz="1200" i="1">
                <a:solidFill>
                  <a:schemeClr val="tx2">
                    <a:lumMod val="90000"/>
                    <a:lumOff val="10000"/>
                  </a:schemeClr>
                </a:solidFill>
                <a:latin typeface="Cambria" pitchFamily="18" charset="0"/>
              </a:rPr>
              <a:t> cũng đều có thẻ gốc là </a:t>
            </a:r>
            <a:r>
              <a:rPr lang="vi-VN" sz="1200" b="1" i="1">
                <a:solidFill>
                  <a:schemeClr val="tx2">
                    <a:lumMod val="90000"/>
                    <a:lumOff val="10000"/>
                  </a:schemeClr>
                </a:solidFill>
                <a:latin typeface="Cambria" pitchFamily="18" charset="0"/>
              </a:rPr>
              <a:t>resources</a:t>
            </a:r>
            <a:r>
              <a:rPr lang="vi-VN" sz="1200" i="1">
                <a:solidFill>
                  <a:schemeClr val="tx2">
                    <a:lumMod val="90000"/>
                    <a:lumOff val="10000"/>
                  </a:schemeClr>
                </a:solidFill>
                <a:latin typeface="Cambria" pitchFamily="18" charset="0"/>
              </a:rPr>
              <a:t>. </a:t>
            </a:r>
            <a:endParaRPr lang="vi-VN" sz="1200" i="1" smtClean="0">
              <a:solidFill>
                <a:schemeClr val="tx2">
                  <a:lumMod val="90000"/>
                  <a:lumOff val="10000"/>
                </a:schemeClr>
              </a:solidFill>
              <a:latin typeface="Cambria" pitchFamily="18" charset="0"/>
            </a:endParaRPr>
          </a:p>
          <a:p>
            <a:r>
              <a:rPr lang="vi-VN" sz="1200" i="1" smtClean="0">
                <a:solidFill>
                  <a:schemeClr val="tx2">
                    <a:lumMod val="90000"/>
                    <a:lumOff val="10000"/>
                  </a:schemeClr>
                </a:solidFill>
                <a:latin typeface="Cambria" pitchFamily="18" charset="0"/>
              </a:rPr>
              <a:t>Bên </a:t>
            </a:r>
            <a:r>
              <a:rPr lang="vi-VN" sz="1200" i="1">
                <a:solidFill>
                  <a:schemeClr val="tx2">
                    <a:lumMod val="90000"/>
                    <a:lumOff val="10000"/>
                  </a:schemeClr>
                </a:solidFill>
                <a:latin typeface="Cambria" pitchFamily="18" charset="0"/>
              </a:rPr>
              <a:t>trong thẻ </a:t>
            </a:r>
            <a:r>
              <a:rPr lang="vi-VN" sz="1200" b="1" i="1">
                <a:solidFill>
                  <a:schemeClr val="tx2">
                    <a:lumMod val="90000"/>
                    <a:lumOff val="10000"/>
                  </a:schemeClr>
                </a:solidFill>
                <a:latin typeface="Cambria" pitchFamily="18" charset="0"/>
              </a:rPr>
              <a:t>resources</a:t>
            </a:r>
            <a:r>
              <a:rPr lang="vi-VN" sz="1200" i="1">
                <a:solidFill>
                  <a:schemeClr val="tx2">
                    <a:lumMod val="90000"/>
                    <a:lumOff val="10000"/>
                  </a:schemeClr>
                </a:solidFill>
                <a:latin typeface="Cambria" pitchFamily="18" charset="0"/>
              </a:rPr>
              <a:t> này là các thẻ con </a:t>
            </a:r>
            <a:r>
              <a:rPr lang="vi-VN" sz="1200" b="1" i="1">
                <a:solidFill>
                  <a:schemeClr val="tx2">
                    <a:lumMod val="90000"/>
                    <a:lumOff val="10000"/>
                  </a:schemeClr>
                </a:solidFill>
                <a:latin typeface="Cambria" pitchFamily="18" charset="0"/>
              </a:rPr>
              <a:t>dimen</a:t>
            </a:r>
            <a:r>
              <a:rPr lang="vi-VN" sz="1200" i="1">
                <a:solidFill>
                  <a:schemeClr val="tx2">
                    <a:lumMod val="90000"/>
                    <a:lumOff val="10000"/>
                  </a:schemeClr>
                </a:solidFill>
                <a:latin typeface="Cambria" pitchFamily="18" charset="0"/>
              </a:rPr>
              <a:t>.</a:t>
            </a:r>
            <a:endParaRPr lang="en-US" sz="1200" i="1">
              <a:solidFill>
                <a:schemeClr val="tx2">
                  <a:lumMod val="90000"/>
                  <a:lumOff val="10000"/>
                </a:schemeClr>
              </a:solidFill>
              <a:latin typeface="Cambria" pitchFamily="18" charset="0"/>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904276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6462" y="286153"/>
            <a:ext cx="7777537" cy="646331"/>
          </a:xfrm>
          <a:prstGeom prst="rect">
            <a:avLst/>
          </a:prstGeom>
          <a:noFill/>
        </p:spPr>
        <p:txBody>
          <a:bodyPr wrap="square" rtlCol="0">
            <a:spAutoFit/>
          </a:bodyPr>
          <a:lstStyle/>
          <a:p>
            <a:pPr algn="ctr"/>
            <a:r>
              <a:rPr lang="vi-VN" sz="3600" b="1">
                <a:solidFill>
                  <a:schemeClr val="tx2">
                    <a:lumMod val="50000"/>
                    <a:lumOff val="50000"/>
                  </a:schemeClr>
                </a:solidFill>
                <a:effectLst>
                  <a:outerShdw blurRad="38100" dist="38100" dir="2700000" algn="tl">
                    <a:srgbClr val="000000">
                      <a:alpha val="43137"/>
                    </a:srgbClr>
                  </a:outerShdw>
                </a:effectLst>
                <a:latin typeface="Cambria" pitchFamily="18" charset="0"/>
              </a:rPr>
              <a:t>Dimen</a:t>
            </a:r>
            <a:r>
              <a:rPr lang="en-US" sz="3600" b="1">
                <a:solidFill>
                  <a:schemeClr val="tx2">
                    <a:lumMod val="50000"/>
                    <a:lumOff val="50000"/>
                  </a:schemeClr>
                </a:solidFill>
                <a:effectLst>
                  <a:outerShdw blurRad="38100" dist="38100" dir="2700000" algn="tl">
                    <a:srgbClr val="000000">
                      <a:alpha val="43137"/>
                    </a:srgbClr>
                  </a:outerShdw>
                </a:effectLst>
                <a:latin typeface="Cambria" pitchFamily="18" charset="0"/>
              </a:rPr>
              <a:t> - </a:t>
            </a:r>
            <a:r>
              <a:rPr lang="vi-VN" sz="3600">
                <a:solidFill>
                  <a:schemeClr val="tx2">
                    <a:lumMod val="50000"/>
                    <a:lumOff val="50000"/>
                  </a:schemeClr>
                </a:solidFill>
                <a:effectLst>
                  <a:outerShdw blurRad="38100" dist="38100" dir="2700000" algn="tl">
                    <a:srgbClr val="000000">
                      <a:alpha val="43137"/>
                    </a:srgbClr>
                  </a:outerShdw>
                </a:effectLst>
                <a:latin typeface="Cambria" pitchFamily="18" charset="0"/>
              </a:rPr>
              <a:t>Sử Dụng Dimen Resource</a:t>
            </a:r>
            <a:endParaRPr lang="en-US" sz="3600" b="1" spc="113" dirty="0">
              <a:solidFill>
                <a:schemeClr val="tx2">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8" name="Picture 7">
            <a:extLst>
              <a:ext uri="{FF2B5EF4-FFF2-40B4-BE49-F238E27FC236}">
                <a16:creationId xmlns:a16="http://schemas.microsoft.com/office/drawing/2014/main" id="{E41CE638-2BF0-4545-B27B-AF1BA4AFC1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252341">
            <a:off x="-2848005" y="757389"/>
            <a:ext cx="6367733" cy="4354898"/>
          </a:xfrm>
          <a:prstGeom prst="rect">
            <a:avLst/>
          </a:prstGeom>
        </p:spPr>
      </p:pic>
      <p:sp>
        <p:nvSpPr>
          <p:cNvPr id="3" name="Rectangle 2"/>
          <p:cNvSpPr/>
          <p:nvPr/>
        </p:nvSpPr>
        <p:spPr>
          <a:xfrm>
            <a:off x="520795" y="1107616"/>
            <a:ext cx="2073003" cy="400110"/>
          </a:xfrm>
          <a:prstGeom prst="rect">
            <a:avLst/>
          </a:prstGeom>
        </p:spPr>
        <p:txBody>
          <a:bodyPr wrap="none">
            <a:spAutoFit/>
          </a:bodyPr>
          <a:lstStyle/>
          <a:p>
            <a:r>
              <a:rPr lang="vi-VN" sz="2000" b="1">
                <a:solidFill>
                  <a:srgbClr val="003573"/>
                </a:solidFill>
                <a:latin typeface="Cambria" pitchFamily="18" charset="0"/>
              </a:rPr>
              <a:t>Khai Báo Dimen</a:t>
            </a:r>
            <a:endParaRPr lang="en-US" sz="2000" b="1">
              <a:solidFill>
                <a:srgbClr val="003573"/>
              </a:solidFill>
              <a:latin typeface="Cambria" pitchFamily="18" charset="0"/>
            </a:endParaRPr>
          </a:p>
        </p:txBody>
      </p:sp>
      <p:sp>
        <p:nvSpPr>
          <p:cNvPr id="6" name="Rectangle 5"/>
          <p:cNvSpPr/>
          <p:nvPr/>
        </p:nvSpPr>
        <p:spPr>
          <a:xfrm>
            <a:off x="520795" y="1609232"/>
            <a:ext cx="8273884" cy="1138773"/>
          </a:xfrm>
          <a:prstGeom prst="rect">
            <a:avLst/>
          </a:prstGeom>
        </p:spPr>
        <p:txBody>
          <a:bodyPr wrap="square">
            <a:spAutoFit/>
          </a:bodyPr>
          <a:lstStyle/>
          <a:p>
            <a:pPr algn="just"/>
            <a:r>
              <a:rPr lang="vi-VN" sz="1700">
                <a:solidFill>
                  <a:srgbClr val="303030"/>
                </a:solidFill>
                <a:latin typeface="Cambria" pitchFamily="18" charset="0"/>
              </a:rPr>
              <a:t>Mỗi loại kích thước được khai báo trong một thẻ </a:t>
            </a:r>
            <a:r>
              <a:rPr lang="vi-VN" sz="1700" b="1" i="1">
                <a:solidFill>
                  <a:srgbClr val="003573"/>
                </a:solidFill>
                <a:latin typeface="Cambria" pitchFamily="18" charset="0"/>
              </a:rPr>
              <a:t>dimen (1)</a:t>
            </a:r>
            <a:r>
              <a:rPr lang="vi-VN" sz="1700">
                <a:solidFill>
                  <a:srgbClr val="303030"/>
                </a:solidFill>
                <a:latin typeface="Cambria" pitchFamily="18" charset="0"/>
              </a:rPr>
              <a:t>, và được đặt một theo sau thuộc tính </a:t>
            </a:r>
            <a:r>
              <a:rPr lang="vi-VN" sz="1700" b="1" i="1">
                <a:solidFill>
                  <a:srgbClr val="003573"/>
                </a:solidFill>
                <a:latin typeface="Cambria" pitchFamily="18" charset="0"/>
              </a:rPr>
              <a:t>name (2)</a:t>
            </a:r>
            <a:r>
              <a:rPr lang="vi-VN" sz="1700">
                <a:solidFill>
                  <a:srgbClr val="303030"/>
                </a:solidFill>
                <a:latin typeface="Cambria" pitchFamily="18" charset="0"/>
              </a:rPr>
              <a:t>. </a:t>
            </a:r>
            <a:r>
              <a:rPr lang="vi-VN" sz="1700" b="1" i="1">
                <a:solidFill>
                  <a:srgbClr val="003573"/>
                </a:solidFill>
                <a:latin typeface="Cambria" pitchFamily="18" charset="0"/>
              </a:rPr>
              <a:t>Độ lớn</a:t>
            </a:r>
            <a:r>
              <a:rPr lang="vi-VN" sz="1700">
                <a:solidFill>
                  <a:srgbClr val="303030"/>
                </a:solidFill>
                <a:latin typeface="Cambria" pitchFamily="18" charset="0"/>
              </a:rPr>
              <a:t> của kích thước</a:t>
            </a:r>
            <a:r>
              <a:rPr lang="vi-VN" sz="1700" b="1" i="1">
                <a:solidFill>
                  <a:srgbClr val="003573"/>
                </a:solidFill>
                <a:latin typeface="Cambria" pitchFamily="18" charset="0"/>
              </a:rPr>
              <a:t>(3)</a:t>
            </a:r>
            <a:r>
              <a:rPr lang="vi-VN" sz="1700">
                <a:solidFill>
                  <a:srgbClr val="303030"/>
                </a:solidFill>
                <a:latin typeface="Cambria" pitchFamily="18" charset="0"/>
              </a:rPr>
              <a:t>, kích thước này có thể là số nguyên, cũng có thể là số thực. Nhưng bạn phải luôn nhớ </a:t>
            </a:r>
            <a:r>
              <a:rPr lang="vi-VN" sz="1700" b="1" i="1">
                <a:solidFill>
                  <a:srgbClr val="003573"/>
                </a:solidFill>
                <a:latin typeface="Cambria" pitchFamily="18" charset="0"/>
              </a:rPr>
              <a:t>đơn vị</a:t>
            </a:r>
            <a:r>
              <a:rPr lang="vi-VN" sz="1700">
                <a:solidFill>
                  <a:srgbClr val="303030"/>
                </a:solidFill>
                <a:latin typeface="Cambria" pitchFamily="18" charset="0"/>
              </a:rPr>
              <a:t> kèm theo kích thước, nếu không có chỉ định đơn vị cho dimen thì khi build, hệ thống sẽ báo lỗi</a:t>
            </a:r>
            <a:r>
              <a:rPr lang="en-US" sz="1700">
                <a:solidFill>
                  <a:srgbClr val="303030"/>
                </a:solidFill>
                <a:latin typeface="Cambria" pitchFamily="18" charset="0"/>
              </a:rPr>
              <a:t>.</a:t>
            </a:r>
            <a:endParaRPr lang="vi-VN" sz="1700">
              <a:latin typeface="Cambria" pitchFamily="18" charset="0"/>
            </a:endParaRPr>
          </a:p>
        </p:txBody>
      </p:sp>
      <p:pic>
        <p:nvPicPr>
          <p:cNvPr id="9" name="Picture 8" descr="A picture containing screenshot, indoor, sitting, holding&#10;&#10;Description automatically generated">
            <a:extLst>
              <a:ext uri="{FF2B5EF4-FFF2-40B4-BE49-F238E27FC236}">
                <a16:creationId xmlns:a16="http://schemas.microsoft.com/office/drawing/2014/main" id="{8E17E8C6-9F3A-4FEE-9401-6C9F49C79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07" y="2748005"/>
            <a:ext cx="8661872" cy="1914166"/>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502407" y="4542255"/>
            <a:ext cx="584543" cy="601245"/>
          </a:xfrm>
          <a:prstGeom prst="rect">
            <a:avLst/>
          </a:prstGeom>
        </p:spPr>
      </p:pic>
    </p:spTree>
    <p:extLst>
      <p:ext uri="{BB962C8B-B14F-4D97-AF65-F5344CB8AC3E}">
        <p14:creationId xmlns:p14="http://schemas.microsoft.com/office/powerpoint/2010/main" val="904276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42F9E8A-18EE-F746-AC61-7C8C920C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798921">
            <a:off x="6202693" y="-2770757"/>
            <a:ext cx="4805778" cy="5143500"/>
          </a:xfrm>
          <a:prstGeom prst="rect">
            <a:avLst/>
          </a:prstGeom>
        </p:spPr>
      </p:pic>
      <p:sp>
        <p:nvSpPr>
          <p:cNvPr id="3" name="Rectangle 2"/>
          <p:cNvSpPr/>
          <p:nvPr/>
        </p:nvSpPr>
        <p:spPr>
          <a:xfrm>
            <a:off x="0" y="178179"/>
            <a:ext cx="9144000" cy="707886"/>
          </a:xfrm>
          <a:prstGeom prst="rect">
            <a:avLst/>
          </a:prstGeom>
        </p:spPr>
        <p:txBody>
          <a:bodyPr wrap="square">
            <a:spAutoFit/>
          </a:bodyPr>
          <a:lstStyle/>
          <a:p>
            <a:pPr algn="ctr"/>
            <a:r>
              <a:rPr lang="vi-VN" sz="4000" b="1">
                <a:solidFill>
                  <a:srgbClr val="00B050"/>
                </a:solidFill>
                <a:effectLst>
                  <a:outerShdw blurRad="38100" dist="38100" dir="2700000" algn="tl">
                    <a:srgbClr val="000000">
                      <a:alpha val="43137"/>
                    </a:srgbClr>
                  </a:outerShdw>
                </a:effectLst>
                <a:latin typeface="Cambria" pitchFamily="18" charset="0"/>
              </a:rPr>
              <a:t>Dimen</a:t>
            </a:r>
            <a:r>
              <a:rPr lang="en-US" sz="4000" b="1">
                <a:solidFill>
                  <a:srgbClr val="00B050"/>
                </a:solidFill>
                <a:effectLst>
                  <a:outerShdw blurRad="38100" dist="38100" dir="2700000" algn="tl">
                    <a:srgbClr val="000000">
                      <a:alpha val="43137"/>
                    </a:srgbClr>
                  </a:outerShdw>
                </a:effectLst>
                <a:latin typeface="Cambria" pitchFamily="18" charset="0"/>
              </a:rPr>
              <a:t> - </a:t>
            </a:r>
            <a:r>
              <a:rPr lang="vi-VN" sz="4000">
                <a:solidFill>
                  <a:srgbClr val="00B050"/>
                </a:solidFill>
                <a:effectLst>
                  <a:outerShdw blurRad="38100" dist="38100" dir="2700000" algn="tl">
                    <a:srgbClr val="000000">
                      <a:alpha val="43137"/>
                    </a:srgbClr>
                  </a:outerShdw>
                </a:effectLst>
                <a:latin typeface="Cambria" pitchFamily="18" charset="0"/>
              </a:rPr>
              <a:t>Sử Dụng Dimen Resource</a:t>
            </a:r>
          </a:p>
        </p:txBody>
      </p:sp>
      <p:sp>
        <p:nvSpPr>
          <p:cNvPr id="4" name="Rectangle 3"/>
          <p:cNvSpPr/>
          <p:nvPr/>
        </p:nvSpPr>
        <p:spPr>
          <a:xfrm>
            <a:off x="445214" y="1060325"/>
            <a:ext cx="3778022" cy="400110"/>
          </a:xfrm>
          <a:prstGeom prst="rect">
            <a:avLst/>
          </a:prstGeom>
        </p:spPr>
        <p:txBody>
          <a:bodyPr wrap="none">
            <a:spAutoFit/>
          </a:bodyPr>
          <a:lstStyle/>
          <a:p>
            <a:r>
              <a:rPr lang="vi-VN" sz="2000" b="1">
                <a:solidFill>
                  <a:srgbClr val="003573"/>
                </a:solidFill>
                <a:latin typeface="Cambria" pitchFamily="18" charset="0"/>
              </a:rPr>
              <a:t>Các Đơn Vị Mà Android Hỗ Trợ</a:t>
            </a:r>
            <a:endParaRPr lang="en-US" sz="2000" b="1">
              <a:solidFill>
                <a:srgbClr val="003573"/>
              </a:solidFill>
              <a:latin typeface="Cambria" pitchFamily="18" charset="0"/>
            </a:endParaRPr>
          </a:p>
        </p:txBody>
      </p:sp>
      <p:sp>
        <p:nvSpPr>
          <p:cNvPr id="5" name="Rectangle 4"/>
          <p:cNvSpPr/>
          <p:nvPr/>
        </p:nvSpPr>
        <p:spPr>
          <a:xfrm>
            <a:off x="445213" y="1626491"/>
            <a:ext cx="8503577" cy="3293209"/>
          </a:xfrm>
          <a:prstGeom prst="rect">
            <a:avLst/>
          </a:prstGeom>
        </p:spPr>
        <p:txBody>
          <a:bodyPr wrap="square">
            <a:spAutoFit/>
          </a:bodyPr>
          <a:lstStyle/>
          <a:p>
            <a:pPr algn="just">
              <a:buFont typeface="Arial" panose="020B0604020202020204" pitchFamily="34" charset="0"/>
              <a:buChar char="•"/>
            </a:pPr>
            <a:r>
              <a:rPr lang="vi-VN" sz="1600" b="1" i="1">
                <a:solidFill>
                  <a:srgbClr val="003573"/>
                </a:solidFill>
                <a:latin typeface="Cambria" pitchFamily="18" charset="0"/>
              </a:rPr>
              <a:t>dp</a:t>
            </a:r>
            <a:r>
              <a:rPr lang="vi-VN" sz="1600">
                <a:solidFill>
                  <a:srgbClr val="303030"/>
                </a:solidFill>
                <a:latin typeface="Cambria" pitchFamily="18" charset="0"/>
              </a:rPr>
              <a:t> – </a:t>
            </a:r>
            <a:r>
              <a:rPr lang="vi-VN" sz="1600" i="1">
                <a:solidFill>
                  <a:srgbClr val="003573"/>
                </a:solidFill>
                <a:latin typeface="Cambria" pitchFamily="18" charset="0"/>
              </a:rPr>
              <a:t>Density-independent Pixel</a:t>
            </a:r>
            <a:r>
              <a:rPr lang="vi-VN" sz="1600">
                <a:solidFill>
                  <a:srgbClr val="303030"/>
                </a:solidFill>
                <a:latin typeface="Cambria" pitchFamily="18" charset="0"/>
              </a:rPr>
              <a:t> – </a:t>
            </a:r>
            <a:r>
              <a:rPr lang="en-US" sz="1600">
                <a:solidFill>
                  <a:srgbClr val="303030"/>
                </a:solidFill>
                <a:latin typeface="Cambria" pitchFamily="18" charset="0"/>
              </a:rPr>
              <a:t>Đ</a:t>
            </a:r>
            <a:r>
              <a:rPr lang="vi-VN" sz="1600">
                <a:solidFill>
                  <a:srgbClr val="303030"/>
                </a:solidFill>
                <a:latin typeface="Cambria" pitchFamily="18" charset="0"/>
              </a:rPr>
              <a:t>ơ</a:t>
            </a:r>
            <a:r>
              <a:rPr lang="en-US" sz="1600">
                <a:solidFill>
                  <a:srgbClr val="303030"/>
                </a:solidFill>
                <a:latin typeface="Cambria" pitchFamily="18" charset="0"/>
              </a:rPr>
              <a:t>n vị th</a:t>
            </a:r>
            <a:r>
              <a:rPr lang="vi-VN" sz="1600">
                <a:solidFill>
                  <a:srgbClr val="303030"/>
                </a:solidFill>
                <a:latin typeface="Cambria" pitchFamily="18" charset="0"/>
              </a:rPr>
              <a:t>ư</a:t>
            </a:r>
            <a:r>
              <a:rPr lang="en-US" sz="1600">
                <a:solidFill>
                  <a:srgbClr val="303030"/>
                </a:solidFill>
                <a:latin typeface="Cambria" pitchFamily="18" charset="0"/>
              </a:rPr>
              <a:t>ờng dung</a:t>
            </a:r>
          </a:p>
          <a:p>
            <a:pPr algn="just">
              <a:buFont typeface="Arial" panose="020B0604020202020204" pitchFamily="34" charset="0"/>
              <a:buChar char="•"/>
            </a:pPr>
            <a:endParaRPr lang="vi-VN" sz="1600">
              <a:solidFill>
                <a:srgbClr val="303030"/>
              </a:solidFill>
              <a:latin typeface="Cambria" pitchFamily="18" charset="0"/>
            </a:endParaRPr>
          </a:p>
          <a:p>
            <a:pPr algn="just">
              <a:buFont typeface="Arial" panose="020B0604020202020204" pitchFamily="34" charset="0"/>
              <a:buChar char="•"/>
            </a:pPr>
            <a:r>
              <a:rPr lang="vi-VN" sz="1600" b="1" i="1">
                <a:solidFill>
                  <a:srgbClr val="003573"/>
                </a:solidFill>
                <a:latin typeface="Cambria" pitchFamily="18" charset="0"/>
              </a:rPr>
              <a:t>sp</a:t>
            </a:r>
            <a:r>
              <a:rPr lang="vi-VN" sz="1600">
                <a:solidFill>
                  <a:srgbClr val="303030"/>
                </a:solidFill>
                <a:latin typeface="Cambria" pitchFamily="18" charset="0"/>
              </a:rPr>
              <a:t> – </a:t>
            </a:r>
            <a:r>
              <a:rPr lang="vi-VN" sz="1600" i="1">
                <a:solidFill>
                  <a:srgbClr val="003573"/>
                </a:solidFill>
                <a:latin typeface="Cambria" pitchFamily="18" charset="0"/>
              </a:rPr>
              <a:t>Scale-independent Pixel</a:t>
            </a:r>
            <a:r>
              <a:rPr lang="vi-VN" sz="1600">
                <a:solidFill>
                  <a:srgbClr val="303030"/>
                </a:solidFill>
                <a:latin typeface="Cambria" pitchFamily="18" charset="0"/>
              </a:rPr>
              <a:t> </a:t>
            </a:r>
            <a:r>
              <a:rPr lang="vi-VN" sz="1600" smtClean="0">
                <a:solidFill>
                  <a:srgbClr val="303030"/>
                </a:solidFill>
                <a:latin typeface="Cambria" pitchFamily="18" charset="0"/>
              </a:rPr>
              <a:t>–</a:t>
            </a:r>
            <a:r>
              <a:rPr lang="vi-VN" sz="1600">
                <a:solidFill>
                  <a:srgbClr val="303030"/>
                </a:solidFill>
                <a:latin typeface="Cambria" pitchFamily="18" charset="0"/>
              </a:rPr>
              <a:t> Thông số này tương tự như </a:t>
            </a:r>
            <a:r>
              <a:rPr lang="vi-VN" sz="1600" b="1" i="1">
                <a:solidFill>
                  <a:srgbClr val="003573"/>
                </a:solidFill>
                <a:latin typeface="Cambria" pitchFamily="18" charset="0"/>
              </a:rPr>
              <a:t>dp</a:t>
            </a:r>
            <a:r>
              <a:rPr lang="vi-VN" sz="1600">
                <a:solidFill>
                  <a:srgbClr val="303030"/>
                </a:solidFill>
                <a:latin typeface="Cambria" pitchFamily="18" charset="0"/>
              </a:rPr>
              <a:t>, nhưng dùng khi định nghĩa font </a:t>
            </a:r>
            <a:r>
              <a:rPr lang="vi-VN" sz="1600" smtClean="0">
                <a:solidFill>
                  <a:srgbClr val="303030"/>
                </a:solidFill>
                <a:latin typeface="Cambria" pitchFamily="18" charset="0"/>
              </a:rPr>
              <a:t>size.</a:t>
            </a:r>
          </a:p>
          <a:p>
            <a:pPr algn="just"/>
            <a:r>
              <a:rPr lang="vi-VN" sz="1600" smtClean="0">
                <a:solidFill>
                  <a:srgbClr val="303030"/>
                </a:solidFill>
                <a:latin typeface="Cambria" pitchFamily="18" charset="0"/>
              </a:rPr>
              <a:t> </a:t>
            </a:r>
            <a:endParaRPr lang="en-US" sz="1600">
              <a:solidFill>
                <a:srgbClr val="303030"/>
              </a:solidFill>
              <a:latin typeface="Cambria" pitchFamily="18" charset="0"/>
            </a:endParaRPr>
          </a:p>
          <a:p>
            <a:pPr algn="just">
              <a:buFont typeface="Arial" panose="020B0604020202020204" pitchFamily="34" charset="0"/>
              <a:buChar char="•"/>
            </a:pPr>
            <a:r>
              <a:rPr lang="vi-VN" sz="1600" b="1" i="1">
                <a:solidFill>
                  <a:srgbClr val="003573"/>
                </a:solidFill>
                <a:latin typeface="Cambria" pitchFamily="18" charset="0"/>
              </a:rPr>
              <a:t>pt</a:t>
            </a:r>
            <a:r>
              <a:rPr lang="vi-VN" sz="1600">
                <a:solidFill>
                  <a:srgbClr val="303030"/>
                </a:solidFill>
                <a:latin typeface="Cambria" pitchFamily="18" charset="0"/>
              </a:rPr>
              <a:t> – </a:t>
            </a:r>
            <a:r>
              <a:rPr lang="vi-VN" sz="1600" i="1">
                <a:solidFill>
                  <a:srgbClr val="003573"/>
                </a:solidFill>
                <a:latin typeface="Cambria" pitchFamily="18" charset="0"/>
              </a:rPr>
              <a:t>Point</a:t>
            </a:r>
            <a:r>
              <a:rPr lang="vi-VN" sz="1600">
                <a:solidFill>
                  <a:srgbClr val="303030"/>
                </a:solidFill>
                <a:latin typeface="Cambria" pitchFamily="18" charset="0"/>
              </a:rPr>
              <a:t> – Một </a:t>
            </a:r>
            <a:r>
              <a:rPr lang="vi-VN" sz="1600" b="1" i="1">
                <a:solidFill>
                  <a:srgbClr val="003573"/>
                </a:solidFill>
                <a:latin typeface="Cambria" pitchFamily="18" charset="0"/>
              </a:rPr>
              <a:t>point</a:t>
            </a:r>
            <a:r>
              <a:rPr lang="vi-VN" sz="1600">
                <a:solidFill>
                  <a:srgbClr val="303030"/>
                </a:solidFill>
                <a:latin typeface="Cambria" pitchFamily="18" charset="0"/>
              </a:rPr>
              <a:t> được tính bằng </a:t>
            </a:r>
            <a:r>
              <a:rPr lang="vi-VN" sz="1600" b="1" i="1">
                <a:solidFill>
                  <a:srgbClr val="003573"/>
                </a:solidFill>
                <a:latin typeface="Cambria" pitchFamily="18" charset="0"/>
              </a:rPr>
              <a:t>1/72</a:t>
            </a:r>
            <a:r>
              <a:rPr lang="vi-VN" sz="1600">
                <a:solidFill>
                  <a:srgbClr val="003573"/>
                </a:solidFill>
                <a:latin typeface="Cambria" pitchFamily="18" charset="0"/>
              </a:rPr>
              <a:t> </a:t>
            </a:r>
            <a:r>
              <a:rPr lang="vi-VN" sz="1600" b="1" i="1">
                <a:solidFill>
                  <a:srgbClr val="003573"/>
                </a:solidFill>
                <a:latin typeface="Cambria" pitchFamily="18" charset="0"/>
              </a:rPr>
              <a:t>inch</a:t>
            </a:r>
            <a:r>
              <a:rPr lang="vi-VN" sz="1600">
                <a:solidFill>
                  <a:srgbClr val="303030"/>
                </a:solidFill>
                <a:latin typeface="Cambria" pitchFamily="18" charset="0"/>
              </a:rPr>
              <a:t> dựa trên loại màn hình </a:t>
            </a:r>
            <a:r>
              <a:rPr lang="vi-VN" sz="1600" b="1" i="1">
                <a:solidFill>
                  <a:srgbClr val="003573"/>
                </a:solidFill>
                <a:latin typeface="Cambria" pitchFamily="18" charset="0"/>
              </a:rPr>
              <a:t>72 dpi</a:t>
            </a:r>
            <a:r>
              <a:rPr lang="vi-VN" sz="1600">
                <a:solidFill>
                  <a:srgbClr val="303030"/>
                </a:solidFill>
                <a:latin typeface="Cambria" pitchFamily="18" charset="0"/>
              </a:rPr>
              <a:t>. </a:t>
            </a:r>
            <a:endParaRPr lang="en-US" sz="1600">
              <a:solidFill>
                <a:srgbClr val="303030"/>
              </a:solidFill>
              <a:latin typeface="Cambria" pitchFamily="18" charset="0"/>
            </a:endParaRPr>
          </a:p>
          <a:p>
            <a:pPr algn="just">
              <a:buFont typeface="Arial" panose="020B0604020202020204" pitchFamily="34" charset="0"/>
              <a:buChar char="•"/>
            </a:pPr>
            <a:endParaRPr lang="en-US" sz="1600">
              <a:solidFill>
                <a:srgbClr val="303030"/>
              </a:solidFill>
              <a:latin typeface="Cambria" pitchFamily="18" charset="0"/>
            </a:endParaRPr>
          </a:p>
          <a:p>
            <a:pPr algn="just">
              <a:buFont typeface="Arial" panose="020B0604020202020204" pitchFamily="34" charset="0"/>
              <a:buChar char="•"/>
            </a:pPr>
            <a:r>
              <a:rPr lang="vi-VN" sz="1600" b="1" i="1">
                <a:solidFill>
                  <a:srgbClr val="003573"/>
                </a:solidFill>
                <a:latin typeface="Cambria" pitchFamily="18" charset="0"/>
              </a:rPr>
              <a:t>px</a:t>
            </a:r>
            <a:r>
              <a:rPr lang="vi-VN" sz="1600">
                <a:solidFill>
                  <a:srgbClr val="303030"/>
                </a:solidFill>
                <a:latin typeface="Cambria" pitchFamily="18" charset="0"/>
              </a:rPr>
              <a:t> – </a:t>
            </a:r>
            <a:r>
              <a:rPr lang="vi-VN" sz="1600" i="1">
                <a:solidFill>
                  <a:srgbClr val="003573"/>
                </a:solidFill>
                <a:latin typeface="Cambria" pitchFamily="18" charset="0"/>
              </a:rPr>
              <a:t>Pixel</a:t>
            </a:r>
            <a:r>
              <a:rPr lang="vi-VN" sz="1600">
                <a:solidFill>
                  <a:srgbClr val="303030"/>
                </a:solidFill>
                <a:latin typeface="Cambria" pitchFamily="18" charset="0"/>
              </a:rPr>
              <a:t> – Dựa trên đơn vị </a:t>
            </a:r>
            <a:r>
              <a:rPr lang="vi-VN" sz="1600" b="1" i="1">
                <a:solidFill>
                  <a:srgbClr val="003573"/>
                </a:solidFill>
                <a:latin typeface="Cambria" pitchFamily="18" charset="0"/>
              </a:rPr>
              <a:t>pixel</a:t>
            </a:r>
            <a:r>
              <a:rPr lang="vi-VN" sz="1600">
                <a:solidFill>
                  <a:srgbClr val="303030"/>
                </a:solidFill>
                <a:latin typeface="Cambria" pitchFamily="18" charset="0"/>
              </a:rPr>
              <a:t> vật lý của thiết bị. </a:t>
            </a:r>
            <a:r>
              <a:rPr lang="vi-VN" sz="1600" b="1" i="1">
                <a:solidFill>
                  <a:srgbClr val="003573"/>
                </a:solidFill>
                <a:latin typeface="Cambria" pitchFamily="18" charset="0"/>
              </a:rPr>
              <a:t>pixel</a:t>
            </a:r>
            <a:r>
              <a:rPr lang="vi-VN" sz="1600">
                <a:solidFill>
                  <a:srgbClr val="303030"/>
                </a:solidFill>
                <a:latin typeface="Cambria" pitchFamily="18" charset="0"/>
              </a:rPr>
              <a:t> không giúp tạo được một giao diện nhất quán cho các tỉ lệ màn hình khác nhau. Do đó tốt nhất nên chọn </a:t>
            </a:r>
            <a:r>
              <a:rPr lang="vi-VN" sz="1600" b="1" i="1">
                <a:solidFill>
                  <a:srgbClr val="003573"/>
                </a:solidFill>
                <a:latin typeface="Cambria" pitchFamily="18" charset="0"/>
              </a:rPr>
              <a:t>dp</a:t>
            </a:r>
            <a:r>
              <a:rPr lang="vi-VN" sz="1600">
                <a:solidFill>
                  <a:srgbClr val="303030"/>
                </a:solidFill>
                <a:latin typeface="Cambria" pitchFamily="18" charset="0"/>
              </a:rPr>
              <a:t> hoặc </a:t>
            </a:r>
            <a:r>
              <a:rPr lang="vi-VN" sz="1600" b="1" i="1" smtClean="0">
                <a:solidFill>
                  <a:srgbClr val="003573"/>
                </a:solidFill>
                <a:latin typeface="Cambria" pitchFamily="18" charset="0"/>
              </a:rPr>
              <a:t>sp</a:t>
            </a:r>
            <a:r>
              <a:rPr lang="en-US" sz="1600" smtClean="0">
                <a:solidFill>
                  <a:srgbClr val="303030"/>
                </a:solidFill>
                <a:latin typeface="Cambria" pitchFamily="18" charset="0"/>
              </a:rPr>
              <a:t>.</a:t>
            </a:r>
            <a:endParaRPr lang="en-US" sz="1600">
              <a:solidFill>
                <a:srgbClr val="303030"/>
              </a:solidFill>
              <a:latin typeface="Cambria" pitchFamily="18" charset="0"/>
            </a:endParaRPr>
          </a:p>
          <a:p>
            <a:pPr algn="just">
              <a:buFont typeface="Arial" panose="020B0604020202020204" pitchFamily="34" charset="0"/>
              <a:buChar char="•"/>
            </a:pPr>
            <a:endParaRPr lang="vi-VN" sz="1600">
              <a:solidFill>
                <a:srgbClr val="303030"/>
              </a:solidFill>
              <a:latin typeface="Cambria" pitchFamily="18" charset="0"/>
            </a:endParaRPr>
          </a:p>
          <a:p>
            <a:pPr algn="just">
              <a:buFont typeface="Arial" panose="020B0604020202020204" pitchFamily="34" charset="0"/>
              <a:buChar char="•"/>
            </a:pPr>
            <a:r>
              <a:rPr lang="vi-VN" sz="1600" b="1" i="1">
                <a:solidFill>
                  <a:srgbClr val="003573"/>
                </a:solidFill>
                <a:latin typeface="Cambria" pitchFamily="18" charset="0"/>
              </a:rPr>
              <a:t>mm</a:t>
            </a:r>
            <a:r>
              <a:rPr lang="vi-VN" sz="1600">
                <a:solidFill>
                  <a:srgbClr val="303030"/>
                </a:solidFill>
                <a:latin typeface="Cambria" pitchFamily="18" charset="0"/>
              </a:rPr>
              <a:t> – </a:t>
            </a:r>
            <a:r>
              <a:rPr lang="vi-VN" sz="1600" i="1">
                <a:solidFill>
                  <a:srgbClr val="003573"/>
                </a:solidFill>
                <a:latin typeface="Cambria" pitchFamily="18" charset="0"/>
              </a:rPr>
              <a:t>Milimet</a:t>
            </a:r>
            <a:r>
              <a:rPr lang="vi-VN" sz="1600">
                <a:solidFill>
                  <a:srgbClr val="303030"/>
                </a:solidFill>
                <a:latin typeface="Cambria" pitchFamily="18" charset="0"/>
              </a:rPr>
              <a:t> – Dựa trên đơn vị </a:t>
            </a:r>
            <a:r>
              <a:rPr lang="vi-VN" sz="1600" b="1" i="1">
                <a:solidFill>
                  <a:srgbClr val="003573"/>
                </a:solidFill>
                <a:latin typeface="Cambria" pitchFamily="18" charset="0"/>
              </a:rPr>
              <a:t>milimet</a:t>
            </a:r>
            <a:r>
              <a:rPr lang="vi-VN" sz="1600">
                <a:solidFill>
                  <a:srgbClr val="303030"/>
                </a:solidFill>
                <a:latin typeface="Cambria" pitchFamily="18" charset="0"/>
              </a:rPr>
              <a:t> thực tế.</a:t>
            </a:r>
            <a:endParaRPr lang="en-US" sz="1600">
              <a:solidFill>
                <a:srgbClr val="303030"/>
              </a:solidFill>
              <a:latin typeface="Cambria" pitchFamily="18" charset="0"/>
            </a:endParaRPr>
          </a:p>
          <a:p>
            <a:pPr algn="just">
              <a:buFont typeface="Arial" panose="020B0604020202020204" pitchFamily="34" charset="0"/>
              <a:buChar char="•"/>
            </a:pPr>
            <a:endParaRPr lang="vi-VN" sz="1600">
              <a:solidFill>
                <a:srgbClr val="303030"/>
              </a:solidFill>
              <a:latin typeface="Cambria" pitchFamily="18" charset="0"/>
            </a:endParaRPr>
          </a:p>
          <a:p>
            <a:pPr algn="just">
              <a:buFont typeface="Arial" panose="020B0604020202020204" pitchFamily="34" charset="0"/>
              <a:buChar char="•"/>
            </a:pPr>
            <a:r>
              <a:rPr lang="vi-VN" sz="1600" b="1" i="1">
                <a:solidFill>
                  <a:srgbClr val="003573"/>
                </a:solidFill>
                <a:latin typeface="Cambria" pitchFamily="18" charset="0"/>
              </a:rPr>
              <a:t>in</a:t>
            </a:r>
            <a:r>
              <a:rPr lang="vi-VN" sz="1600">
                <a:solidFill>
                  <a:srgbClr val="303030"/>
                </a:solidFill>
                <a:latin typeface="Cambria" pitchFamily="18" charset="0"/>
              </a:rPr>
              <a:t> – </a:t>
            </a:r>
            <a:r>
              <a:rPr lang="vi-VN" sz="1600" i="1">
                <a:solidFill>
                  <a:srgbClr val="003573"/>
                </a:solidFill>
                <a:latin typeface="Cambria" pitchFamily="18" charset="0"/>
              </a:rPr>
              <a:t>Inch</a:t>
            </a:r>
            <a:r>
              <a:rPr lang="vi-VN" sz="1600">
                <a:solidFill>
                  <a:srgbClr val="303030"/>
                </a:solidFill>
                <a:latin typeface="Cambria" pitchFamily="18" charset="0"/>
              </a:rPr>
              <a:t> – Dựa trên đơn vị </a:t>
            </a:r>
            <a:r>
              <a:rPr lang="vi-VN" sz="1600" b="1" i="1">
                <a:solidFill>
                  <a:srgbClr val="003573"/>
                </a:solidFill>
                <a:latin typeface="Cambria" pitchFamily="18" charset="0"/>
              </a:rPr>
              <a:t>inch</a:t>
            </a:r>
            <a:r>
              <a:rPr lang="vi-VN" sz="1600">
                <a:solidFill>
                  <a:srgbClr val="303030"/>
                </a:solidFill>
                <a:latin typeface="Cambria" pitchFamily="18" charset="0"/>
              </a:rPr>
              <a:t> thực tế. </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55631" y="4508469"/>
            <a:ext cx="584543" cy="601245"/>
          </a:xfrm>
          <a:prstGeom prst="rect">
            <a:avLst/>
          </a:prstGeom>
        </p:spPr>
      </p:pic>
    </p:spTree>
    <p:extLst>
      <p:ext uri="{BB962C8B-B14F-4D97-AF65-F5344CB8AC3E}">
        <p14:creationId xmlns:p14="http://schemas.microsoft.com/office/powerpoint/2010/main" val="10131635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87C3DD3-40E6-1042-B5C5-8AB35C2410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42653">
            <a:off x="273777" y="545054"/>
            <a:ext cx="3977860" cy="4257400"/>
          </a:xfrm>
          <a:prstGeom prst="rect">
            <a:avLst/>
          </a:prstGeom>
        </p:spPr>
      </p:pic>
      <p:sp>
        <p:nvSpPr>
          <p:cNvPr id="27" name="TextBox 26"/>
          <p:cNvSpPr txBox="1"/>
          <p:nvPr/>
        </p:nvSpPr>
        <p:spPr>
          <a:xfrm>
            <a:off x="0" y="100716"/>
            <a:ext cx="9143999" cy="605294"/>
          </a:xfrm>
          <a:prstGeom prst="rect">
            <a:avLst/>
          </a:prstGeom>
          <a:noFill/>
        </p:spPr>
        <p:txBody>
          <a:bodyPr wrap="square" rtlCol="0">
            <a:spAutoFit/>
          </a:bodyPr>
          <a:lstStyle/>
          <a:p>
            <a:pPr algn="ctr">
              <a:lnSpc>
                <a:spcPts val="4000"/>
              </a:lnSpc>
            </a:pPr>
            <a:r>
              <a:rPr lang="vi-VN" sz="3600" b="1">
                <a:solidFill>
                  <a:srgbClr val="FFC000"/>
                </a:solidFill>
                <a:effectLst>
                  <a:outerShdw blurRad="38100" dist="38100" dir="2700000" algn="tl">
                    <a:srgbClr val="000000">
                      <a:alpha val="43137"/>
                    </a:srgbClr>
                  </a:outerShdw>
                </a:effectLst>
                <a:latin typeface="Cambria" pitchFamily="18" charset="0"/>
              </a:rPr>
              <a:t>Dimen</a:t>
            </a:r>
            <a:r>
              <a:rPr lang="en-US" sz="3600" b="1">
                <a:solidFill>
                  <a:srgbClr val="FFC000"/>
                </a:solidFill>
                <a:effectLst>
                  <a:outerShdw blurRad="38100" dist="38100" dir="2700000" algn="tl">
                    <a:srgbClr val="000000">
                      <a:alpha val="43137"/>
                    </a:srgbClr>
                  </a:outerShdw>
                </a:effectLst>
                <a:latin typeface="Cambria" pitchFamily="18" charset="0"/>
              </a:rPr>
              <a:t> - </a:t>
            </a:r>
            <a:r>
              <a:rPr lang="vi-VN" sz="3600">
                <a:solidFill>
                  <a:srgbClr val="FFC000"/>
                </a:solidFill>
                <a:effectLst>
                  <a:outerShdw blurRad="38100" dist="38100" dir="2700000" algn="tl">
                    <a:srgbClr val="000000">
                      <a:alpha val="43137"/>
                    </a:srgbClr>
                  </a:outerShdw>
                </a:effectLst>
                <a:latin typeface="Cambria" pitchFamily="18" charset="0"/>
              </a:rPr>
              <a:t>Sử Dụng Dimen Resource</a:t>
            </a:r>
            <a:endParaRPr lang="en-US" sz="3600" b="1" spc="113" dirty="0">
              <a:solidFill>
                <a:srgbClr val="FFC000"/>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9" name="TextBox 28"/>
          <p:cNvSpPr txBox="1"/>
          <p:nvPr/>
        </p:nvSpPr>
        <p:spPr>
          <a:xfrm>
            <a:off x="538252" y="1561563"/>
            <a:ext cx="3448910" cy="2862322"/>
          </a:xfrm>
          <a:prstGeom prst="rect">
            <a:avLst/>
          </a:prstGeom>
          <a:noFill/>
        </p:spPr>
        <p:txBody>
          <a:bodyPr wrap="square" rtlCol="0">
            <a:spAutoFit/>
          </a:bodyPr>
          <a:lstStyle/>
          <a:p>
            <a:r>
              <a:rPr lang="en-US" sz="1800">
                <a:solidFill>
                  <a:srgbClr val="303030"/>
                </a:solidFill>
                <a:latin typeface="Cambria" pitchFamily="18" charset="0"/>
              </a:rPr>
              <a:t>N</a:t>
            </a:r>
            <a:r>
              <a:rPr lang="vi-VN" sz="1800">
                <a:solidFill>
                  <a:srgbClr val="303030"/>
                </a:solidFill>
                <a:latin typeface="Cambria" pitchFamily="18" charset="0"/>
              </a:rPr>
              <a:t>ếu đang ở tab </a:t>
            </a:r>
            <a:r>
              <a:rPr lang="vi-VN" sz="1800" b="1" i="1">
                <a:solidFill>
                  <a:srgbClr val="003573"/>
                </a:solidFill>
                <a:latin typeface="Cambria" pitchFamily="18" charset="0"/>
              </a:rPr>
              <a:t>Design</a:t>
            </a:r>
            <a:r>
              <a:rPr lang="vi-VN" sz="1800">
                <a:solidFill>
                  <a:srgbClr val="303030"/>
                </a:solidFill>
                <a:latin typeface="Cambria" pitchFamily="18" charset="0"/>
              </a:rPr>
              <a:t>, thì ở các field liên quan đến kích thước, có thể nhấn vào nơi được khoanh tròn trong hình để mở ra một cửa sổ liệt kê tất cả các dimen, chọn lựa dimen đã khai báo sẵn</a:t>
            </a:r>
            <a:r>
              <a:rPr lang="en-US" sz="1800">
                <a:solidFill>
                  <a:srgbClr val="303030"/>
                </a:solidFill>
                <a:latin typeface="Cambria" pitchFamily="18" charset="0"/>
              </a:rPr>
              <a:t>.</a:t>
            </a:r>
          </a:p>
          <a:p>
            <a:endParaRPr lang="en-US" sz="1800">
              <a:solidFill>
                <a:srgbClr val="303030"/>
              </a:solidFill>
              <a:latin typeface="Cambria" pitchFamily="18" charset="0"/>
            </a:endParaRPr>
          </a:p>
          <a:p>
            <a:r>
              <a:rPr lang="en-US" sz="1800" smtClean="0">
                <a:solidFill>
                  <a:srgbClr val="303030"/>
                </a:solidFill>
                <a:latin typeface="Cambria" pitchFamily="18" charset="0"/>
              </a:rPr>
              <a:t>N</a:t>
            </a:r>
            <a:r>
              <a:rPr lang="vi-VN" sz="1800">
                <a:solidFill>
                  <a:srgbClr val="303030"/>
                </a:solidFill>
                <a:latin typeface="Cambria" pitchFamily="18" charset="0"/>
              </a:rPr>
              <a:t>ếu đang ở tab </a:t>
            </a:r>
            <a:r>
              <a:rPr lang="vi-VN" sz="1800" b="1" i="1">
                <a:solidFill>
                  <a:srgbClr val="003573"/>
                </a:solidFill>
                <a:latin typeface="Cambria" pitchFamily="18" charset="0"/>
              </a:rPr>
              <a:t>Text</a:t>
            </a:r>
            <a:r>
              <a:rPr lang="vi-VN" sz="1800">
                <a:solidFill>
                  <a:srgbClr val="303030"/>
                </a:solidFill>
                <a:latin typeface="Cambria" pitchFamily="18" charset="0"/>
              </a:rPr>
              <a:t>, thì hãy dùng đến các dimen thông qua cú pháp </a:t>
            </a:r>
            <a:r>
              <a:rPr lang="vi-VN" sz="1800" b="1" i="1">
                <a:solidFill>
                  <a:srgbClr val="003573"/>
                </a:solidFill>
                <a:latin typeface="Cambria" pitchFamily="18" charset="0"/>
              </a:rPr>
              <a:t>@dimen/tên_dimen</a:t>
            </a:r>
            <a:r>
              <a:rPr lang="vi-VN" sz="1800">
                <a:solidFill>
                  <a:srgbClr val="303030"/>
                </a:solidFill>
                <a:latin typeface="Cambria" pitchFamily="18" charset="0"/>
              </a:rPr>
              <a:t>. </a:t>
            </a:r>
            <a:endParaRPr lang="vi-VN" sz="1800">
              <a:latin typeface="Cambria" pitchFamily="18" charset="0"/>
            </a:endParaRPr>
          </a:p>
        </p:txBody>
      </p:sp>
      <p:pic>
        <p:nvPicPr>
          <p:cNvPr id="22" name="Picture 21" descr="A screenshot of a cell phone&#10;&#10;Description automatically generated">
            <a:extLst>
              <a:ext uri="{FF2B5EF4-FFF2-40B4-BE49-F238E27FC236}">
                <a16:creationId xmlns:a16="http://schemas.microsoft.com/office/drawing/2014/main" id="{983B6FCD-7372-4EC4-9190-788F1BAAD82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87162" y="1453317"/>
            <a:ext cx="5118030" cy="3078815"/>
          </a:xfrm>
          <a:prstGeom prst="rect">
            <a:avLst/>
          </a:prstGeom>
        </p:spPr>
      </p:pic>
      <p:sp>
        <p:nvSpPr>
          <p:cNvPr id="3" name="Rectangle 2"/>
          <p:cNvSpPr/>
          <p:nvPr/>
        </p:nvSpPr>
        <p:spPr>
          <a:xfrm>
            <a:off x="834903" y="922726"/>
            <a:ext cx="2497800" cy="400110"/>
          </a:xfrm>
          <a:prstGeom prst="rect">
            <a:avLst/>
          </a:prstGeom>
        </p:spPr>
        <p:txBody>
          <a:bodyPr wrap="none">
            <a:spAutoFit/>
          </a:bodyPr>
          <a:lstStyle/>
          <a:p>
            <a:r>
              <a:rPr lang="vi-VN" sz="2000" b="1">
                <a:solidFill>
                  <a:srgbClr val="003573"/>
                </a:solidFill>
                <a:latin typeface="Cambria" pitchFamily="18" charset="0"/>
              </a:rPr>
              <a:t>Sử Dụng Ở File XML</a:t>
            </a:r>
            <a:endParaRPr lang="en-US" sz="2000" b="1">
              <a:solidFill>
                <a:srgbClr val="003573"/>
              </a:solidFill>
              <a:latin typeface="Cambria" pitchFamily="18"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285" y="4532132"/>
            <a:ext cx="584543" cy="601245"/>
          </a:xfrm>
          <a:prstGeom prst="rect">
            <a:avLst/>
          </a:prstGeom>
        </p:spPr>
      </p:pic>
    </p:spTree>
    <p:extLst>
      <p:ext uri="{BB962C8B-B14F-4D97-AF65-F5344CB8AC3E}">
        <p14:creationId xmlns:p14="http://schemas.microsoft.com/office/powerpoint/2010/main" val="3037668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E9F7E5E-FFD9-1449-B55A-552CA01301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031442">
            <a:off x="-2095572" y="3237922"/>
            <a:ext cx="3912144" cy="2802318"/>
          </a:xfrm>
          <a:prstGeom prst="rect">
            <a:avLst/>
          </a:prstGeom>
        </p:spPr>
      </p:pic>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78671">
            <a:off x="7008293" y="-1021387"/>
            <a:ext cx="3920114" cy="2796349"/>
          </a:xfrm>
          <a:prstGeom prst="rect">
            <a:avLst/>
          </a:prstGeom>
        </p:spPr>
      </p:pic>
      <p:pic>
        <p:nvPicPr>
          <p:cNvPr id="23" name="Picture 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03100" y="126877"/>
            <a:ext cx="557156" cy="573075"/>
          </a:xfrm>
          <a:prstGeom prst="rect">
            <a:avLst/>
          </a:prstGeom>
        </p:spPr>
      </p:pic>
      <p:sp>
        <p:nvSpPr>
          <p:cNvPr id="2" name="Rectangle 1"/>
          <p:cNvSpPr/>
          <p:nvPr/>
        </p:nvSpPr>
        <p:spPr>
          <a:xfrm>
            <a:off x="268902" y="53621"/>
            <a:ext cx="6558334" cy="615553"/>
          </a:xfrm>
          <a:prstGeom prst="rect">
            <a:avLst/>
          </a:prstGeom>
        </p:spPr>
        <p:txBody>
          <a:bodyPr wrap="none">
            <a:spAutoFit/>
          </a:bodyPr>
          <a:lstStyle/>
          <a:p>
            <a:r>
              <a:rPr lang="vi-VN" sz="3400" b="1">
                <a:effectLst>
                  <a:outerShdw blurRad="38100" dist="38100" dir="2700000" algn="tl">
                    <a:srgbClr val="000000">
                      <a:alpha val="43137"/>
                    </a:srgbClr>
                  </a:outerShdw>
                </a:effectLst>
                <a:latin typeface="Cambria" pitchFamily="18" charset="0"/>
              </a:rPr>
              <a:t>Dimen</a:t>
            </a:r>
            <a:r>
              <a:rPr lang="en-US" sz="3400" b="1">
                <a:effectLst>
                  <a:outerShdw blurRad="38100" dist="38100" dir="2700000" algn="tl">
                    <a:srgbClr val="000000">
                      <a:alpha val="43137"/>
                    </a:srgbClr>
                  </a:outerShdw>
                </a:effectLst>
                <a:latin typeface="Cambria" pitchFamily="18" charset="0"/>
              </a:rPr>
              <a:t> - </a:t>
            </a:r>
            <a:r>
              <a:rPr lang="vi-VN" sz="3400">
                <a:effectLst>
                  <a:outerShdw blurRad="38100" dist="38100" dir="2700000" algn="tl">
                    <a:srgbClr val="000000">
                      <a:alpha val="43137"/>
                    </a:srgbClr>
                  </a:outerShdw>
                </a:effectLst>
                <a:latin typeface="Cambria" pitchFamily="18" charset="0"/>
              </a:rPr>
              <a:t>Sử Dụng Dimen Resource</a:t>
            </a:r>
          </a:p>
        </p:txBody>
      </p:sp>
      <p:sp>
        <p:nvSpPr>
          <p:cNvPr id="3" name="Rectangle 2"/>
          <p:cNvSpPr/>
          <p:nvPr/>
        </p:nvSpPr>
        <p:spPr>
          <a:xfrm>
            <a:off x="343267" y="701306"/>
            <a:ext cx="2370136" cy="369332"/>
          </a:xfrm>
          <a:prstGeom prst="rect">
            <a:avLst/>
          </a:prstGeom>
        </p:spPr>
        <p:txBody>
          <a:bodyPr wrap="none">
            <a:spAutoFit/>
          </a:bodyPr>
          <a:lstStyle/>
          <a:p>
            <a:r>
              <a:rPr lang="vi-VN" sz="1800" b="1">
                <a:solidFill>
                  <a:srgbClr val="003573"/>
                </a:solidFill>
                <a:latin typeface="Cambria" pitchFamily="18" charset="0"/>
              </a:rPr>
              <a:t>S</a:t>
            </a:r>
            <a:r>
              <a:rPr lang="vi-VN" sz="1800" b="1" smtClean="0">
                <a:solidFill>
                  <a:srgbClr val="003573"/>
                </a:solidFill>
                <a:latin typeface="Cambria" pitchFamily="18" charset="0"/>
              </a:rPr>
              <a:t>ử </a:t>
            </a:r>
            <a:r>
              <a:rPr lang="vi-VN" sz="1800" b="1">
                <a:solidFill>
                  <a:srgbClr val="003573"/>
                </a:solidFill>
                <a:latin typeface="Cambria" pitchFamily="18" charset="0"/>
              </a:rPr>
              <a:t>Dụng Ở Java Code</a:t>
            </a:r>
            <a:endParaRPr lang="en-US" sz="1800" b="1">
              <a:solidFill>
                <a:srgbClr val="003573"/>
              </a:solidFill>
              <a:latin typeface="Cambria" pitchFamily="18" charset="0"/>
            </a:endParaRPr>
          </a:p>
        </p:txBody>
      </p:sp>
      <p:sp>
        <p:nvSpPr>
          <p:cNvPr id="4" name="Rectangle 3"/>
          <p:cNvSpPr/>
          <p:nvPr/>
        </p:nvSpPr>
        <p:spPr>
          <a:xfrm>
            <a:off x="343267" y="1121861"/>
            <a:ext cx="6059522" cy="1189264"/>
          </a:xfrm>
          <a:prstGeom prst="rect">
            <a:avLst/>
          </a:prstGeom>
        </p:spPr>
        <p:txBody>
          <a:bodyPr wrap="square">
            <a:spAutoFit/>
          </a:bodyPr>
          <a:lstStyle/>
          <a:p>
            <a:r>
              <a:rPr lang="en-US" sz="1400">
                <a:solidFill>
                  <a:srgbClr val="303030"/>
                </a:solidFill>
                <a:latin typeface="Cambria" pitchFamily="18" charset="0"/>
              </a:rPr>
              <a:t>T</a:t>
            </a:r>
            <a:r>
              <a:rPr lang="vi-VN" sz="1400">
                <a:solidFill>
                  <a:srgbClr val="303030"/>
                </a:solidFill>
                <a:latin typeface="Cambria" pitchFamily="18" charset="0"/>
              </a:rPr>
              <a:t>ruyền </a:t>
            </a:r>
            <a:r>
              <a:rPr lang="vi-VN" sz="1400" b="1" i="1">
                <a:solidFill>
                  <a:srgbClr val="003573"/>
                </a:solidFill>
                <a:latin typeface="Cambria" pitchFamily="18" charset="0"/>
              </a:rPr>
              <a:t>R.dimen.tên_dimen</a:t>
            </a:r>
            <a:r>
              <a:rPr lang="vi-VN" sz="1400">
                <a:solidFill>
                  <a:srgbClr val="303030"/>
                </a:solidFill>
                <a:latin typeface="Cambria" pitchFamily="18" charset="0"/>
              </a:rPr>
              <a:t> vào hàm cần thiết.</a:t>
            </a:r>
          </a:p>
          <a:p>
            <a:pPr algn="just"/>
            <a:r>
              <a:rPr lang="vi-VN" sz="1400">
                <a:solidFill>
                  <a:srgbClr val="303030"/>
                </a:solidFill>
                <a:latin typeface="Cambria" pitchFamily="18" charset="0"/>
              </a:rPr>
              <a:t>Như ví dụ sau, </a:t>
            </a:r>
            <a:r>
              <a:rPr lang="en-US" sz="1400">
                <a:solidFill>
                  <a:srgbClr val="303030"/>
                </a:solidFill>
                <a:latin typeface="Cambria" pitchFamily="18" charset="0"/>
              </a:rPr>
              <a:t>ta</a:t>
            </a:r>
            <a:r>
              <a:rPr lang="vi-VN" sz="1400">
                <a:solidFill>
                  <a:srgbClr val="303030"/>
                </a:solidFill>
                <a:latin typeface="Cambria" pitchFamily="18" charset="0"/>
              </a:rPr>
              <a:t> sẽ thử set lại chiều dài và rộng của ảnh </a:t>
            </a:r>
            <a:r>
              <a:rPr lang="vi-VN" sz="1400" b="1" i="1">
                <a:solidFill>
                  <a:srgbClr val="003573"/>
                </a:solidFill>
                <a:latin typeface="Cambria" pitchFamily="18" charset="0"/>
              </a:rPr>
              <a:t>empty_note</a:t>
            </a:r>
            <a:r>
              <a:rPr lang="vi-VN" sz="1400">
                <a:solidFill>
                  <a:srgbClr val="303030"/>
                </a:solidFill>
                <a:latin typeface="Cambria" pitchFamily="18" charset="0"/>
              </a:rPr>
              <a:t> bằng giá </a:t>
            </a:r>
            <a:r>
              <a:rPr lang="vi-VN" sz="1400" smtClean="0">
                <a:solidFill>
                  <a:srgbClr val="303030"/>
                </a:solidFill>
                <a:latin typeface="Cambria" pitchFamily="18" charset="0"/>
              </a:rPr>
              <a:t>trị mới</a:t>
            </a:r>
            <a:r>
              <a:rPr lang="vi-VN" sz="1400">
                <a:solidFill>
                  <a:srgbClr val="303030"/>
                </a:solidFill>
                <a:latin typeface="Cambria" pitchFamily="18" charset="0"/>
              </a:rPr>
              <a:t> </a:t>
            </a:r>
            <a:r>
              <a:rPr lang="vi-VN" sz="1400" b="1" i="1">
                <a:solidFill>
                  <a:srgbClr val="003573"/>
                </a:solidFill>
                <a:latin typeface="Cambria" pitchFamily="18" charset="0"/>
              </a:rPr>
              <a:t>activity_horizontal_margin</a:t>
            </a:r>
            <a:r>
              <a:rPr lang="vi-VN" sz="1400">
                <a:solidFill>
                  <a:srgbClr val="303030"/>
                </a:solidFill>
                <a:latin typeface="Cambria" pitchFamily="18" charset="0"/>
              </a:rPr>
              <a:t> đã khai báo trong dimen. Như vậy trong XML khai đã báo kích thước này là </a:t>
            </a:r>
            <a:r>
              <a:rPr lang="vi-VN" sz="1400" b="1" i="1">
                <a:solidFill>
                  <a:srgbClr val="003573"/>
                </a:solidFill>
                <a:latin typeface="Cambria" pitchFamily="18" charset="0"/>
              </a:rPr>
              <a:t>60dp</a:t>
            </a:r>
            <a:r>
              <a:rPr lang="vi-VN" sz="1400">
                <a:solidFill>
                  <a:srgbClr val="303030"/>
                </a:solidFill>
                <a:latin typeface="Cambria" pitchFamily="18" charset="0"/>
              </a:rPr>
              <a:t>, nhưng khi ứng dụng thực thi, Java code set lại giá trị này thành </a:t>
            </a:r>
            <a:r>
              <a:rPr lang="vi-VN" sz="1400" b="1" i="1">
                <a:solidFill>
                  <a:srgbClr val="003573"/>
                </a:solidFill>
                <a:latin typeface="Cambria" pitchFamily="18" charset="0"/>
              </a:rPr>
              <a:t>16dp</a:t>
            </a:r>
            <a:r>
              <a:rPr lang="vi-VN" sz="1400">
                <a:solidFill>
                  <a:srgbClr val="303030"/>
                </a:solidFill>
                <a:latin typeface="Cambria" pitchFamily="18" charset="0"/>
              </a:rPr>
              <a:t>.</a:t>
            </a:r>
          </a:p>
        </p:txBody>
      </p:sp>
      <p:sp>
        <p:nvSpPr>
          <p:cNvPr id="16" name="Rectangle 3">
            <a:extLst>
              <a:ext uri="{FF2B5EF4-FFF2-40B4-BE49-F238E27FC236}">
                <a16:creationId xmlns:a16="http://schemas.microsoft.com/office/drawing/2014/main" id="{FDC16D45-1E31-4249-9729-234DC46E4114}"/>
              </a:ext>
            </a:extLst>
          </p:cNvPr>
          <p:cNvSpPr>
            <a:spLocks noChangeArrowheads="1"/>
          </p:cNvSpPr>
          <p:nvPr/>
        </p:nvSpPr>
        <p:spPr bwMode="auto">
          <a:xfrm>
            <a:off x="1308368" y="2396594"/>
            <a:ext cx="5659500" cy="274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1" i="0" u="none" strike="noStrike" cap="none" normalizeH="0" baseline="0">
                <a:ln>
                  <a:noFill/>
                </a:ln>
                <a:solidFill>
                  <a:srgbClr val="006699"/>
                </a:solidFill>
                <a:effectLst/>
                <a:latin typeface="Monaco"/>
              </a:rPr>
              <a:t>public</a:t>
            </a:r>
            <a:r>
              <a:rPr kumimoji="0" lang="vi-VN" altLang="vi-VN" sz="1050" b="0" i="0" u="none" strike="noStrike" cap="none" normalizeH="0" baseline="0">
                <a:ln>
                  <a:noFill/>
                </a:ln>
                <a:solidFill>
                  <a:srgbClr val="303030"/>
                </a:solidFill>
                <a:effectLst/>
                <a:latin typeface="Monaco"/>
              </a:rPr>
              <a:t> </a:t>
            </a:r>
            <a:r>
              <a:rPr kumimoji="0" lang="vi-VN" altLang="vi-VN" sz="1050" b="1" i="0" u="none" strike="noStrike" cap="none" normalizeH="0" baseline="0">
                <a:ln>
                  <a:noFill/>
                </a:ln>
                <a:solidFill>
                  <a:srgbClr val="006699"/>
                </a:solidFill>
                <a:effectLst/>
                <a:latin typeface="Monaco"/>
              </a:rPr>
              <a:t>class</a:t>
            </a: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MainActivity </a:t>
            </a:r>
            <a:r>
              <a:rPr kumimoji="0" lang="vi-VN" altLang="vi-VN" sz="1050" b="1" i="0" u="none" strike="noStrike" cap="none" normalizeH="0" baseline="0">
                <a:ln>
                  <a:noFill/>
                </a:ln>
                <a:solidFill>
                  <a:srgbClr val="006699"/>
                </a:solidFill>
                <a:effectLst/>
                <a:latin typeface="Monaco"/>
              </a:rPr>
              <a:t>extends</a:t>
            </a: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AppCompatActivity {</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808080"/>
                </a:solidFill>
                <a:effectLst/>
                <a:latin typeface="Monaco"/>
              </a:rPr>
              <a:t>@Override</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1" i="0" u="none" strike="noStrike" cap="none" normalizeH="0" baseline="0">
                <a:ln>
                  <a:noFill/>
                </a:ln>
                <a:solidFill>
                  <a:srgbClr val="006699"/>
                </a:solidFill>
                <a:effectLst/>
                <a:latin typeface="Monaco"/>
              </a:rPr>
              <a:t>protected</a:t>
            </a:r>
            <a:r>
              <a:rPr kumimoji="0" lang="vi-VN" altLang="vi-VN" sz="1050" b="0" i="0" u="none" strike="noStrike" cap="none" normalizeH="0" baseline="0">
                <a:ln>
                  <a:noFill/>
                </a:ln>
                <a:solidFill>
                  <a:srgbClr val="303030"/>
                </a:solidFill>
                <a:effectLst/>
                <a:latin typeface="Monaco"/>
              </a:rPr>
              <a:t> </a:t>
            </a:r>
            <a:r>
              <a:rPr kumimoji="0" lang="vi-VN" altLang="vi-VN" sz="1050" b="1" i="0" u="none" strike="noStrike" cap="none" normalizeH="0" baseline="0">
                <a:ln>
                  <a:noFill/>
                </a:ln>
                <a:solidFill>
                  <a:srgbClr val="006699"/>
                </a:solidFill>
                <a:effectLst/>
                <a:latin typeface="Monaco"/>
              </a:rPr>
              <a:t>void</a:t>
            </a: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onCreate(Bundle savedInstanceState) {</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1" i="0" u="none" strike="noStrike" cap="none" normalizeH="0" baseline="0">
                <a:ln>
                  <a:noFill/>
                </a:ln>
                <a:solidFill>
                  <a:srgbClr val="006699"/>
                </a:solidFill>
                <a:effectLst/>
                <a:latin typeface="Monaco"/>
              </a:rPr>
              <a:t>super</a:t>
            </a:r>
            <a:r>
              <a:rPr kumimoji="0" lang="vi-VN" altLang="vi-VN" sz="1050" b="0" i="0" u="none" strike="noStrike" cap="none" normalizeH="0" baseline="0">
                <a:ln>
                  <a:noFill/>
                </a:ln>
                <a:solidFill>
                  <a:srgbClr val="000000"/>
                </a:solidFill>
                <a:effectLst/>
                <a:latin typeface="Monaco"/>
              </a:rPr>
              <a:t>.onCreate(savedInstanceState);</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setContentView(R.layout.activity_main);</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8200"/>
                </a:solidFill>
                <a:effectLst/>
                <a:latin typeface="Monaco"/>
              </a:rPr>
              <a:t>// R.id.imageView chính là id của ImageView bên file XML</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ImageView imageView = (ImageView) findViewById(R.id.imageView);</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8200"/>
                </a:solidFill>
                <a:effectLst/>
                <a:latin typeface="Monaco"/>
              </a:rPr>
              <a:t>// Set lại kích cỡ cho imageView</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imageView.getLayoutParams().width = getResources().getDimensionPixelSize(R.dimen.activity_horizontal_margin);</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imageView.getLayoutParams().height = getResources().getDimensionPixelSize(R.dimen.activity_horizontal_margin);</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303030"/>
                </a:solidFill>
                <a:effectLst/>
                <a:latin typeface="Monaco"/>
              </a:rPr>
              <a:t>    </a:t>
            </a:r>
            <a:r>
              <a:rPr kumimoji="0" lang="vi-VN" altLang="vi-VN" sz="1050" b="0" i="0" u="none" strike="noStrike" cap="none" normalizeH="0" baseline="0">
                <a:ln>
                  <a:noFill/>
                </a:ln>
                <a:solidFill>
                  <a:srgbClr val="000000"/>
                </a:solidFill>
                <a:effectLst/>
                <a:latin typeface="Monaco"/>
              </a:rPr>
              <a:t>}</a:t>
            </a:r>
            <a:endParaRPr kumimoji="0" lang="vi-VN" altLang="vi-VN"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50" b="0" i="0" u="none" strike="noStrike" cap="none" normalizeH="0" baseline="0">
                <a:ln>
                  <a:noFill/>
                </a:ln>
                <a:solidFill>
                  <a:srgbClr val="000000"/>
                </a:solidFill>
                <a:effectLst/>
                <a:latin typeface="Monaco"/>
              </a:rPr>
              <a:t>}</a:t>
            </a:r>
            <a:endParaRPr kumimoji="0" lang="vi-VN" altLang="vi-VN" sz="1050" b="0" i="0" u="none" strike="noStrike" cap="none" normalizeH="0" baseline="0">
              <a:ln>
                <a:noFill/>
              </a:ln>
              <a:solidFill>
                <a:schemeClr val="tx1"/>
              </a:solidFill>
              <a:effectLst/>
            </a:endParaRPr>
          </a:p>
        </p:txBody>
      </p:sp>
      <p:pic>
        <p:nvPicPr>
          <p:cNvPr id="21" name="Picture 20" descr="A screenshot of a cell phone&#10;&#10;Description automatically generated">
            <a:extLst>
              <a:ext uri="{FF2B5EF4-FFF2-40B4-BE49-F238E27FC236}">
                <a16:creationId xmlns:a16="http://schemas.microsoft.com/office/drawing/2014/main" id="{44C512C3-F144-4364-B0CE-E6D504B9CFC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526079" y="1054825"/>
            <a:ext cx="2299714" cy="4003206"/>
          </a:xfrm>
          <a:prstGeom prst="rect">
            <a:avLst/>
          </a:prstGeom>
        </p:spPr>
      </p:pic>
    </p:spTree>
    <p:extLst>
      <p:ext uri="{BB962C8B-B14F-4D97-AF65-F5344CB8AC3E}">
        <p14:creationId xmlns:p14="http://schemas.microsoft.com/office/powerpoint/2010/main" val="238067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84881">
            <a:off x="935797" y="2763908"/>
            <a:ext cx="2131424" cy="2284340"/>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3324916" y="2645921"/>
            <a:ext cx="2528983" cy="2478404"/>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6003050" y="2685773"/>
            <a:ext cx="2423990" cy="2398698"/>
          </a:xfrm>
          <a:prstGeom prst="rect">
            <a:avLst/>
          </a:prstGeom>
        </p:spPr>
      </p:pic>
      <p:sp>
        <p:nvSpPr>
          <p:cNvPr id="13" name="TextBox 12">
            <a:extLst>
              <a:ext uri="{FF2B5EF4-FFF2-40B4-BE49-F238E27FC236}">
                <a16:creationId xmlns:a16="http://schemas.microsoft.com/office/drawing/2014/main" id="{F13223EF-3C28-CD44-8631-B0D3A78B67DB}"/>
              </a:ext>
            </a:extLst>
          </p:cNvPr>
          <p:cNvSpPr txBox="1"/>
          <p:nvPr/>
        </p:nvSpPr>
        <p:spPr>
          <a:xfrm>
            <a:off x="34814" y="0"/>
            <a:ext cx="9109186" cy="659027"/>
          </a:xfrm>
          <a:prstGeom prst="rect">
            <a:avLst/>
          </a:prstGeom>
          <a:noFill/>
        </p:spPr>
        <p:txBody>
          <a:bodyPr wrap="square" rtlCol="0">
            <a:spAutoFit/>
          </a:bodyPr>
          <a:lstStyle/>
          <a:p>
            <a:pPr algn="ctr">
              <a:lnSpc>
                <a:spcPts val="4800"/>
              </a:lnSpc>
            </a:pPr>
            <a:r>
              <a:rPr lang="vi-VN" sz="3600" b="1">
                <a:solidFill>
                  <a:schemeClr val="accent1">
                    <a:lumMod val="50000"/>
                    <a:lumOff val="50000"/>
                  </a:schemeClr>
                </a:solidFill>
                <a:effectLst>
                  <a:outerShdw blurRad="38100" dist="38100" dir="2700000" algn="tl">
                    <a:srgbClr val="000000">
                      <a:alpha val="43137"/>
                    </a:srgbClr>
                  </a:outerShdw>
                </a:effectLst>
                <a:latin typeface="Cambria" pitchFamily="18" charset="0"/>
              </a:rPr>
              <a:t>Dimen</a:t>
            </a:r>
            <a:r>
              <a:rPr lang="en-US" sz="3600" b="1">
                <a:solidFill>
                  <a:schemeClr val="accent1">
                    <a:lumMod val="50000"/>
                    <a:lumOff val="50000"/>
                  </a:schemeClr>
                </a:solidFill>
                <a:effectLst>
                  <a:outerShdw blurRad="38100" dist="38100" dir="2700000" algn="tl">
                    <a:srgbClr val="000000">
                      <a:alpha val="43137"/>
                    </a:srgbClr>
                  </a:outerShdw>
                </a:effectLst>
                <a:latin typeface="Cambria" pitchFamily="18" charset="0"/>
              </a:rPr>
              <a:t> - </a:t>
            </a:r>
            <a:r>
              <a:rPr lang="vi-VN" sz="3600">
                <a:solidFill>
                  <a:schemeClr val="accent1">
                    <a:lumMod val="50000"/>
                    <a:lumOff val="50000"/>
                  </a:schemeClr>
                </a:solidFill>
                <a:effectLst>
                  <a:outerShdw blurRad="38100" dist="38100" dir="2700000" algn="tl">
                    <a:srgbClr val="000000">
                      <a:alpha val="43137"/>
                    </a:srgbClr>
                  </a:outerShdw>
                </a:effectLst>
                <a:latin typeface="Cambria" pitchFamily="18" charset="0"/>
              </a:rPr>
              <a:t>Dùng </a:t>
            </a:r>
            <a:r>
              <a:rPr lang="vi-VN" sz="3600" smtClean="0">
                <a:solidFill>
                  <a:schemeClr val="accent1">
                    <a:lumMod val="50000"/>
                    <a:lumOff val="50000"/>
                  </a:schemeClr>
                </a:solidFill>
                <a:effectLst>
                  <a:outerShdw blurRad="38100" dist="38100" dir="2700000" algn="tl">
                    <a:srgbClr val="000000">
                      <a:alpha val="43137"/>
                    </a:srgbClr>
                  </a:outerShdw>
                </a:effectLst>
                <a:latin typeface="Cambria" pitchFamily="18" charset="0"/>
              </a:rPr>
              <a:t>Pixel hay</a:t>
            </a:r>
            <a:r>
              <a:rPr lang="vi-VN" sz="3600">
                <a:solidFill>
                  <a:schemeClr val="accent1">
                    <a:lumMod val="50000"/>
                    <a:lumOff val="50000"/>
                  </a:schemeClr>
                </a:solidFill>
                <a:effectLst>
                  <a:outerShdw blurRad="38100" dist="38100" dir="2700000" algn="tl">
                    <a:srgbClr val="000000">
                      <a:alpha val="43137"/>
                    </a:srgbClr>
                  </a:outerShdw>
                </a:effectLst>
                <a:latin typeface="Cambria" pitchFamily="18" charset="0"/>
              </a:rPr>
              <a:t> dp?</a:t>
            </a:r>
            <a:endParaRPr lang="en-US" sz="3500" b="1" spc="113" dirty="0">
              <a:solidFill>
                <a:schemeClr val="accent1">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16" name="Picture 15" descr="A screenshot of a video game&#10;&#10;Description automatically generated">
            <a:extLst>
              <a:ext uri="{FF2B5EF4-FFF2-40B4-BE49-F238E27FC236}">
                <a16:creationId xmlns:a16="http://schemas.microsoft.com/office/drawing/2014/main" id="{C82A820F-E20E-42FC-AA62-498AE7F77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721" y="1936592"/>
            <a:ext cx="7941365" cy="2568688"/>
          </a:xfrm>
          <a:prstGeom prst="rect">
            <a:avLst/>
          </a:prstGeom>
        </p:spPr>
      </p:pic>
      <p:sp>
        <p:nvSpPr>
          <p:cNvPr id="2" name="Rectangle 1"/>
          <p:cNvSpPr/>
          <p:nvPr/>
        </p:nvSpPr>
        <p:spPr>
          <a:xfrm>
            <a:off x="940630" y="754369"/>
            <a:ext cx="3143553" cy="400110"/>
          </a:xfrm>
          <a:prstGeom prst="rect">
            <a:avLst/>
          </a:prstGeom>
        </p:spPr>
        <p:txBody>
          <a:bodyPr wrap="none">
            <a:spAutoFit/>
          </a:bodyPr>
          <a:lstStyle/>
          <a:p>
            <a:r>
              <a:rPr lang="vi-VN" sz="2000" b="1">
                <a:solidFill>
                  <a:srgbClr val="003573"/>
                </a:solidFill>
                <a:latin typeface="Cambria" pitchFamily="18" charset="0"/>
              </a:rPr>
              <a:t>Biểu Diễn Ảnh Bằng pixel</a:t>
            </a:r>
            <a:endParaRPr lang="en-US" sz="2000" b="1">
              <a:solidFill>
                <a:srgbClr val="003573"/>
              </a:solidFill>
              <a:latin typeface="Cambria" pitchFamily="18" charset="0"/>
            </a:endParaRPr>
          </a:p>
        </p:txBody>
      </p:sp>
      <p:sp>
        <p:nvSpPr>
          <p:cNvPr id="3" name="Rectangle 2"/>
          <p:cNvSpPr/>
          <p:nvPr/>
        </p:nvSpPr>
        <p:spPr>
          <a:xfrm>
            <a:off x="940630" y="1221011"/>
            <a:ext cx="7378422" cy="646331"/>
          </a:xfrm>
          <a:prstGeom prst="rect">
            <a:avLst/>
          </a:prstGeom>
        </p:spPr>
        <p:txBody>
          <a:bodyPr wrap="square">
            <a:spAutoFit/>
          </a:bodyPr>
          <a:lstStyle/>
          <a:p>
            <a:pPr algn="just"/>
            <a:r>
              <a:rPr lang="vi-VN" sz="1800" b="1" i="1">
                <a:solidFill>
                  <a:srgbClr val="003573"/>
                </a:solidFill>
                <a:latin typeface="Cambria" pitchFamily="18" charset="0"/>
              </a:rPr>
              <a:t>pixel</a:t>
            </a:r>
            <a:r>
              <a:rPr lang="vi-VN" sz="1800">
                <a:solidFill>
                  <a:srgbClr val="303030"/>
                </a:solidFill>
                <a:latin typeface="Cambria" pitchFamily="18" charset="0"/>
              </a:rPr>
              <a:t>, đó là một điểm ảnh, một đơn vị ảnh vật lý được phát sáng bằng sự tập hợp của ba màu đặc trưng R-G-B</a:t>
            </a:r>
            <a:r>
              <a:rPr lang="en-US" sz="1800">
                <a:solidFill>
                  <a:srgbClr val="303030"/>
                </a:solidFill>
                <a:latin typeface="Cambria" pitchFamily="18" charset="0"/>
              </a:rPr>
              <a:t> (slyde tr</a:t>
            </a:r>
            <a:r>
              <a:rPr lang="vi-VN" sz="1800">
                <a:solidFill>
                  <a:srgbClr val="303030"/>
                </a:solidFill>
                <a:latin typeface="Cambria" pitchFamily="18" charset="0"/>
              </a:rPr>
              <a:t>ư</a:t>
            </a:r>
            <a:r>
              <a:rPr lang="en-US" sz="1800">
                <a:solidFill>
                  <a:srgbClr val="303030"/>
                </a:solidFill>
                <a:latin typeface="Cambria" pitchFamily="18" charset="0"/>
              </a:rPr>
              <a:t>ớc)</a:t>
            </a:r>
            <a:endParaRPr lang="vi-VN" sz="1800">
              <a:latin typeface="Cambria" pitchFamily="18" charset="0"/>
            </a:endParaRPr>
          </a:p>
        </p:txBody>
      </p:sp>
      <p:sp>
        <p:nvSpPr>
          <p:cNvPr id="4" name="Rectangle 3"/>
          <p:cNvSpPr/>
          <p:nvPr/>
        </p:nvSpPr>
        <p:spPr>
          <a:xfrm>
            <a:off x="57841" y="4681834"/>
            <a:ext cx="9144000" cy="307777"/>
          </a:xfrm>
          <a:prstGeom prst="rect">
            <a:avLst/>
          </a:prstGeom>
        </p:spPr>
        <p:txBody>
          <a:bodyPr wrap="square">
            <a:spAutoFit/>
          </a:bodyPr>
          <a:lstStyle/>
          <a:p>
            <a:pPr algn="ctr"/>
            <a:r>
              <a:rPr lang="vi-VN" sz="1400" i="1">
                <a:solidFill>
                  <a:schemeClr val="tx2">
                    <a:lumMod val="90000"/>
                    <a:lumOff val="10000"/>
                  </a:schemeClr>
                </a:solidFill>
                <a:latin typeface="Cambria" pitchFamily="18" charset="0"/>
              </a:rPr>
              <a:t>Cùng một kích cỡ pixel, nhưng khi hiển thị ở 3 màn hình khác nhau sẽ cảm giác như chúng khác kích cỡ nhau</a:t>
            </a:r>
            <a:endParaRPr lang="en-US" sz="1400" i="1">
              <a:solidFill>
                <a:schemeClr val="tx2">
                  <a:lumMod val="90000"/>
                  <a:lumOff val="10000"/>
                </a:schemeClr>
              </a:solidFill>
              <a:latin typeface="Cambria" pitchFamily="18" charset="0"/>
            </a:endParaRPr>
          </a:p>
        </p:txBody>
      </p:sp>
      <p:pic>
        <p:nvPicPr>
          <p:cNvPr id="17" name="Picture 1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249293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5E82CFB2-99FB-8B45-A707-AD50C74C3752}"/>
              </a:ext>
            </a:extLst>
          </p:cNvPr>
          <p:cNvSpPr>
            <a:spLocks noChangeArrowheads="1"/>
          </p:cNvSpPr>
          <p:nvPr/>
        </p:nvSpPr>
        <p:spPr bwMode="auto">
          <a:xfrm rot="9999149" flipH="1">
            <a:off x="713711" y="860237"/>
            <a:ext cx="3779640" cy="3651546"/>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a:extLst/>
        </p:spPr>
        <p:txBody>
          <a:bodyPr wrap="none" anchor="ctr"/>
          <a:lstStyle/>
          <a:p>
            <a:endParaRPr lang="en-US" sz="506">
              <a:latin typeface="Poppins Light" charset="0"/>
            </a:endParaRPr>
          </a:p>
        </p:txBody>
      </p:sp>
      <p:sp>
        <p:nvSpPr>
          <p:cNvPr id="19" name="Freeform 18">
            <a:extLst>
              <a:ext uri="{FF2B5EF4-FFF2-40B4-BE49-F238E27FC236}">
                <a16:creationId xmlns:a16="http://schemas.microsoft.com/office/drawing/2014/main" id="{3D2563D3-6EFC-CF4F-A391-672C2225526A}"/>
              </a:ext>
            </a:extLst>
          </p:cNvPr>
          <p:cNvSpPr>
            <a:spLocks noChangeArrowheads="1"/>
          </p:cNvSpPr>
          <p:nvPr/>
        </p:nvSpPr>
        <p:spPr bwMode="auto">
          <a:xfrm rot="9999149" flipH="1">
            <a:off x="891957" y="920142"/>
            <a:ext cx="3530137" cy="3410500"/>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a:extLst/>
        </p:spPr>
        <p:txBody>
          <a:bodyPr wrap="none" anchor="ctr"/>
          <a:lstStyle/>
          <a:p>
            <a:endParaRPr lang="en-US" sz="506">
              <a:latin typeface="Poppins Light" charset="0"/>
            </a:endParaRPr>
          </a:p>
        </p:txBody>
      </p:sp>
      <p:pic>
        <p:nvPicPr>
          <p:cNvPr id="17" name="Picture 16">
            <a:extLst>
              <a:ext uri="{FF2B5EF4-FFF2-40B4-BE49-F238E27FC236}">
                <a16:creationId xmlns:a16="http://schemas.microsoft.com/office/drawing/2014/main"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308581" y="1789266"/>
            <a:ext cx="3912144" cy="2802318"/>
          </a:xfrm>
          <a:prstGeom prst="rect">
            <a:avLst/>
          </a:prstGeom>
        </p:spPr>
      </p:pic>
      <p:sp>
        <p:nvSpPr>
          <p:cNvPr id="10" name="TextBox 9"/>
          <p:cNvSpPr txBox="1"/>
          <p:nvPr/>
        </p:nvSpPr>
        <p:spPr>
          <a:xfrm>
            <a:off x="336949" y="1334914"/>
            <a:ext cx="4533164" cy="461665"/>
          </a:xfrm>
          <a:prstGeom prst="rect">
            <a:avLst/>
          </a:prstGeom>
          <a:solidFill>
            <a:schemeClr val="accent5"/>
          </a:solidFill>
        </p:spPr>
        <p:txBody>
          <a:bodyPr wrap="none" rtlCol="0">
            <a:spAutoFit/>
          </a:bodyPr>
          <a:lstStyle/>
          <a:p>
            <a:pPr algn="ctr"/>
            <a:r>
              <a:rPr lang="en-US" sz="2400" b="1" spc="113" smtClean="0">
                <a:solidFill>
                  <a:schemeClr val="bg1"/>
                </a:solidFill>
                <a:effectLst>
                  <a:outerShdw blurRad="38100" dist="38100" dir="2700000" algn="tl">
                    <a:srgbClr val="000000">
                      <a:alpha val="43137"/>
                    </a:srgbClr>
                  </a:outerShdw>
                </a:effectLst>
                <a:latin typeface=".Vn3DH" pitchFamily="34" charset="0"/>
                <a:ea typeface="Nunito Bold" charset="0"/>
                <a:cs typeface="Nunito Bold" charset="0"/>
              </a:rPr>
              <a:t>COLOR DIMEN STRING</a:t>
            </a:r>
            <a:endParaRPr lang="en-US" sz="2400" b="1" spc="113" dirty="0">
              <a:solidFill>
                <a:schemeClr val="bg1"/>
              </a:solidFill>
              <a:effectLst>
                <a:outerShdw blurRad="38100" dist="38100" dir="2700000" algn="tl">
                  <a:srgbClr val="000000">
                    <a:alpha val="43137"/>
                  </a:srgbClr>
                </a:outerShdw>
              </a:effectLst>
              <a:latin typeface=".Vn3DH" pitchFamily="34" charset="0"/>
              <a:ea typeface="Nunito Bold" charset="0"/>
              <a:cs typeface="Nunito Bold" charset="0"/>
            </a:endParaRPr>
          </a:p>
        </p:txBody>
      </p:sp>
      <p:pic>
        <p:nvPicPr>
          <p:cNvPr id="15" name="Picture 14">
            <a:extLst>
              <a:ext uri="{FF2B5EF4-FFF2-40B4-BE49-F238E27FC236}">
                <a16:creationId xmlns:a16="http://schemas.microsoft.com/office/drawing/2014/main" id="{E4F4B900-02F4-D04F-A356-46E55E3488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78671">
            <a:off x="7008293" y="-1021387"/>
            <a:ext cx="3920114" cy="2796349"/>
          </a:xfrm>
          <a:prstGeom prst="rect">
            <a:avLst/>
          </a:prstGeom>
        </p:spPr>
      </p:pic>
      <p:sp>
        <p:nvSpPr>
          <p:cNvPr id="18" name="Subtitle 2">
            <a:extLst>
              <a:ext uri="{FF2B5EF4-FFF2-40B4-BE49-F238E27FC236}">
                <a16:creationId xmlns:a16="http://schemas.microsoft.com/office/drawing/2014/main" id="{56EA08E2-B9BC-44F8-A4C9-8037E4A031E3}"/>
              </a:ext>
            </a:extLst>
          </p:cNvPr>
          <p:cNvSpPr txBox="1">
            <a:spLocks/>
          </p:cNvSpPr>
          <p:nvPr/>
        </p:nvSpPr>
        <p:spPr>
          <a:xfrm>
            <a:off x="4062622" y="2199092"/>
            <a:ext cx="4817238" cy="278814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smtClean="0">
                <a:solidFill>
                  <a:schemeClr val="accent4">
                    <a:lumMod val="75000"/>
                  </a:schemeClr>
                </a:solidFill>
                <a:latin typeface="Cambria" pitchFamily="18" charset="0"/>
                <a:cs typeface="Times New Roman" panose="02020603050405020304" pitchFamily="18" charset="0"/>
              </a:rPr>
              <a:t>Là </a:t>
            </a:r>
            <a:r>
              <a:rPr lang="vi-VN" sz="2600">
                <a:solidFill>
                  <a:schemeClr val="accent4">
                    <a:lumMod val="75000"/>
                  </a:schemeClr>
                </a:solidFill>
                <a:latin typeface="Cambria" pitchFamily="18" charset="0"/>
                <a:cs typeface="Times New Roman" panose="02020603050405020304" pitchFamily="18" charset="0"/>
              </a:rPr>
              <a:t>3 loại resource của </a:t>
            </a:r>
            <a:r>
              <a:rPr lang="vi-VN" sz="2600" smtClean="0">
                <a:solidFill>
                  <a:schemeClr val="accent4">
                    <a:lumMod val="75000"/>
                  </a:schemeClr>
                </a:solidFill>
                <a:latin typeface="Cambria" pitchFamily="18" charset="0"/>
                <a:cs typeface="Times New Roman" panose="02020603050405020304" pitchFamily="18" charset="0"/>
              </a:rPr>
              <a:t>Android</a:t>
            </a:r>
          </a:p>
          <a:p>
            <a:pPr marL="0" indent="0">
              <a:buNone/>
            </a:pPr>
            <a:r>
              <a:rPr lang="vi-VN" sz="2600" smtClean="0">
                <a:solidFill>
                  <a:schemeClr val="accent4">
                    <a:lumMod val="75000"/>
                  </a:schemeClr>
                </a:solidFill>
                <a:latin typeface="Cambria" pitchFamily="18" charset="0"/>
                <a:cs typeface="Times New Roman" panose="02020603050405020304" pitchFamily="18" charset="0"/>
              </a:rPr>
              <a:t>	Color</a:t>
            </a:r>
            <a:r>
              <a:rPr lang="vi-VN" sz="2600">
                <a:solidFill>
                  <a:schemeClr val="accent4">
                    <a:lumMod val="75000"/>
                  </a:schemeClr>
                </a:solidFill>
                <a:latin typeface="Cambria" pitchFamily="18" charset="0"/>
                <a:cs typeface="Times New Roman" panose="02020603050405020304" pitchFamily="18" charset="0"/>
              </a:rPr>
              <a:t>: màu sắc.</a:t>
            </a:r>
          </a:p>
          <a:p>
            <a:pPr marL="0" indent="0">
              <a:buNone/>
            </a:pPr>
            <a:r>
              <a:rPr lang="vi-VN" sz="2600" smtClean="0">
                <a:solidFill>
                  <a:schemeClr val="accent4">
                    <a:lumMod val="75000"/>
                  </a:schemeClr>
                </a:solidFill>
                <a:latin typeface="Cambria" pitchFamily="18" charset="0"/>
                <a:cs typeface="Times New Roman" panose="02020603050405020304" pitchFamily="18" charset="0"/>
              </a:rPr>
              <a:t>	Dimen</a:t>
            </a:r>
            <a:r>
              <a:rPr lang="vi-VN" sz="2600">
                <a:solidFill>
                  <a:schemeClr val="accent4">
                    <a:lumMod val="75000"/>
                  </a:schemeClr>
                </a:solidFill>
                <a:latin typeface="Cambria" pitchFamily="18" charset="0"/>
                <a:cs typeface="Times New Roman" panose="02020603050405020304" pitchFamily="18" charset="0"/>
              </a:rPr>
              <a:t>: </a:t>
            </a:r>
            <a:r>
              <a:rPr lang="vi-VN" sz="2600" smtClean="0">
                <a:solidFill>
                  <a:schemeClr val="accent4">
                    <a:lumMod val="75000"/>
                  </a:schemeClr>
                </a:solidFill>
                <a:latin typeface="Cambria" pitchFamily="18" charset="0"/>
                <a:cs typeface="Times New Roman" panose="02020603050405020304" pitchFamily="18" charset="0"/>
              </a:rPr>
              <a:t>Là </a:t>
            </a:r>
            <a:r>
              <a:rPr lang="vi-VN" sz="2600">
                <a:solidFill>
                  <a:schemeClr val="accent4">
                    <a:lumMod val="75000"/>
                  </a:schemeClr>
                </a:solidFill>
                <a:latin typeface="Cambria" pitchFamily="18" charset="0"/>
                <a:cs typeface="Times New Roman" panose="02020603050405020304" pitchFamily="18" charset="0"/>
              </a:rPr>
              <a:t>kích thước</a:t>
            </a:r>
            <a:r>
              <a:rPr lang="vi-VN" sz="2600" smtClean="0">
                <a:solidFill>
                  <a:schemeClr val="accent4">
                    <a:lumMod val="75000"/>
                  </a:schemeClr>
                </a:solidFill>
                <a:latin typeface="Cambria" pitchFamily="18" charset="0"/>
                <a:cs typeface="Times New Roman" panose="02020603050405020304" pitchFamily="18" charset="0"/>
              </a:rPr>
              <a:t>.</a:t>
            </a:r>
            <a:endParaRPr lang="vi-VN" sz="2600">
              <a:solidFill>
                <a:schemeClr val="accent4">
                  <a:lumMod val="75000"/>
                </a:schemeClr>
              </a:solidFill>
              <a:latin typeface="Cambria" pitchFamily="18" charset="0"/>
              <a:cs typeface="Times New Roman" panose="02020603050405020304" pitchFamily="18" charset="0"/>
            </a:endParaRPr>
          </a:p>
          <a:p>
            <a:pPr marL="0" indent="0">
              <a:buNone/>
            </a:pPr>
            <a:r>
              <a:rPr lang="vi-VN" sz="2600" smtClean="0">
                <a:solidFill>
                  <a:schemeClr val="accent4">
                    <a:lumMod val="75000"/>
                  </a:schemeClr>
                </a:solidFill>
                <a:latin typeface="Cambria" pitchFamily="18" charset="0"/>
                <a:cs typeface="Times New Roman" panose="02020603050405020304" pitchFamily="18" charset="0"/>
              </a:rPr>
              <a:t>	String: </a:t>
            </a:r>
            <a:r>
              <a:rPr lang="en-US" sz="2600">
                <a:solidFill>
                  <a:schemeClr val="accent4">
                    <a:lumMod val="75000"/>
                  </a:schemeClr>
                </a:solidFill>
                <a:latin typeface="Cambria" pitchFamily="18" charset="0"/>
                <a:cs typeface="Times New Roman" panose="02020603050405020304" pitchFamily="18" charset="0"/>
              </a:rPr>
              <a:t>“</a:t>
            </a:r>
            <a:r>
              <a:rPr lang="vi-VN" sz="2600">
                <a:solidFill>
                  <a:schemeClr val="accent4">
                    <a:lumMod val="75000"/>
                  </a:schemeClr>
                </a:solidFill>
                <a:latin typeface="Cambria" pitchFamily="18" charset="0"/>
                <a:cs typeface="Times New Roman" panose="02020603050405020304" pitchFamily="18" charset="0"/>
              </a:rPr>
              <a:t>chuỗi</a:t>
            </a:r>
            <a:r>
              <a:rPr lang="en-US" sz="2600">
                <a:solidFill>
                  <a:schemeClr val="accent4">
                    <a:lumMod val="75000"/>
                  </a:schemeClr>
                </a:solidFill>
                <a:latin typeface="Cambria" pitchFamily="18" charset="0"/>
                <a:cs typeface="Times New Roman" panose="02020603050405020304" pitchFamily="18" charset="0"/>
              </a:rPr>
              <a:t> </a:t>
            </a:r>
            <a:r>
              <a:rPr lang="vi-VN" sz="2600">
                <a:solidFill>
                  <a:schemeClr val="accent4">
                    <a:lumMod val="75000"/>
                  </a:schemeClr>
                </a:solidFill>
                <a:latin typeface="Cambria" pitchFamily="18" charset="0"/>
                <a:cs typeface="Times New Roman" panose="02020603050405020304" pitchFamily="18" charset="0"/>
              </a:rPr>
              <a:t>ký </a:t>
            </a:r>
            <a:r>
              <a:rPr lang="vi-VN" sz="2600" smtClean="0">
                <a:solidFill>
                  <a:schemeClr val="accent4">
                    <a:lumMod val="75000"/>
                  </a:schemeClr>
                </a:solidFill>
                <a:latin typeface="Cambria" pitchFamily="18" charset="0"/>
                <a:cs typeface="Times New Roman" panose="02020603050405020304" pitchFamily="18" charset="0"/>
              </a:rPr>
              <a:t>tự</a:t>
            </a:r>
            <a:r>
              <a:rPr lang="en-US" sz="2600" smtClean="0">
                <a:solidFill>
                  <a:schemeClr val="accent4">
                    <a:lumMod val="75000"/>
                  </a:schemeClr>
                </a:solidFill>
                <a:latin typeface="Cambria" pitchFamily="18" charset="0"/>
                <a:cs typeface="Times New Roman" panose="02020603050405020304" pitchFamily="18" charset="0"/>
              </a:rPr>
              <a:t>”.</a:t>
            </a:r>
            <a:endParaRPr lang="vi-VN" sz="2600">
              <a:solidFill>
                <a:schemeClr val="accent4">
                  <a:lumMod val="75000"/>
                </a:schemeClr>
              </a:solidFill>
              <a:latin typeface="Cambria" pitchFamily="18" charset="0"/>
              <a:cs typeface="Times New Roman" panose="02020603050405020304" pitchFamily="18" charset="0"/>
            </a:endParaRPr>
          </a:p>
          <a:p>
            <a:pPr marL="0" indent="0">
              <a:buNone/>
            </a:pPr>
            <a:endParaRPr lang="vi-VN" b="1">
              <a:solidFill>
                <a:schemeClr val="accent4">
                  <a:lumMod val="75000"/>
                </a:schemeClr>
              </a:solidFill>
              <a:latin typeface="Cambria" pitchFamily="18" charset="0"/>
              <a:cs typeface="Times New Roman" panose="02020603050405020304" pitchFamily="18" charset="0"/>
            </a:endParaRPr>
          </a:p>
        </p:txBody>
      </p:sp>
      <p:pic>
        <p:nvPicPr>
          <p:cNvPr id="23" name="Picture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91603" y="204764"/>
            <a:ext cx="688257" cy="707922"/>
          </a:xfrm>
          <a:prstGeom prst="rect">
            <a:avLst/>
          </a:prstGeom>
        </p:spPr>
      </p:pic>
      <p:sp>
        <p:nvSpPr>
          <p:cNvPr id="24" name="Freeform 99">
            <a:extLst>
              <a:ext uri="{FF2B5EF4-FFF2-40B4-BE49-F238E27FC236}">
                <a16:creationId xmlns:a16="http://schemas.microsoft.com/office/drawing/2014/main" id="{C7BAA9AE-B90A-214F-A3B6-5E97B2F9C120}"/>
              </a:ext>
            </a:extLst>
          </p:cNvPr>
          <p:cNvSpPr>
            <a:spLocks noChangeAspect="1"/>
          </p:cNvSpPr>
          <p:nvPr/>
        </p:nvSpPr>
        <p:spPr bwMode="auto">
          <a:xfrm>
            <a:off x="4501632" y="3689155"/>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3"/>
          </a:solidFill>
          <a:ln>
            <a:noFill/>
          </a:ln>
        </p:spPr>
        <p:txBody>
          <a:bodyPr wrap="none" anchor="ctr"/>
          <a:lstStyle/>
          <a:p>
            <a:endParaRPr lang="es-ES_tradnl"/>
          </a:p>
        </p:txBody>
      </p:sp>
      <p:sp>
        <p:nvSpPr>
          <p:cNvPr id="25" name="Freeform 99">
            <a:extLst>
              <a:ext uri="{FF2B5EF4-FFF2-40B4-BE49-F238E27FC236}">
                <a16:creationId xmlns:a16="http://schemas.microsoft.com/office/drawing/2014/main" id="{47FBCBF4-B6C8-1240-A188-F2DE5535FB96}"/>
              </a:ext>
            </a:extLst>
          </p:cNvPr>
          <p:cNvSpPr>
            <a:spLocks noChangeAspect="1"/>
          </p:cNvSpPr>
          <p:nvPr/>
        </p:nvSpPr>
        <p:spPr bwMode="auto">
          <a:xfrm>
            <a:off x="4501632" y="2776977"/>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2"/>
          </a:solidFill>
          <a:ln>
            <a:noFill/>
          </a:ln>
        </p:spPr>
        <p:txBody>
          <a:bodyPr wrap="none" anchor="ctr"/>
          <a:lstStyle/>
          <a:p>
            <a:endParaRPr lang="es-ES_tradnl"/>
          </a:p>
        </p:txBody>
      </p:sp>
      <p:sp>
        <p:nvSpPr>
          <p:cNvPr id="28" name="Freeform 99">
            <a:extLst>
              <a:ext uri="{FF2B5EF4-FFF2-40B4-BE49-F238E27FC236}">
                <a16:creationId xmlns:a16="http://schemas.microsoft.com/office/drawing/2014/main" id="{9180F042-20F6-1A47-986E-A6028FBBB28C}"/>
              </a:ext>
            </a:extLst>
          </p:cNvPr>
          <p:cNvSpPr>
            <a:spLocks noChangeAspect="1"/>
          </p:cNvSpPr>
          <p:nvPr/>
        </p:nvSpPr>
        <p:spPr bwMode="auto">
          <a:xfrm>
            <a:off x="4501632" y="3230381"/>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1"/>
          </a:solidFill>
          <a:ln>
            <a:noFill/>
          </a:ln>
        </p:spPr>
        <p:txBody>
          <a:bodyPr wrap="none" anchor="ctr"/>
          <a:lstStyle/>
          <a:p>
            <a:endParaRPr lang="es-ES_tradnl"/>
          </a:p>
        </p:txBody>
      </p:sp>
    </p:spTree>
    <p:extLst>
      <p:ext uri="{BB962C8B-B14F-4D97-AF65-F5344CB8AC3E}">
        <p14:creationId xmlns:p14="http://schemas.microsoft.com/office/powerpoint/2010/main" val="20643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84881">
            <a:off x="935797" y="2763908"/>
            <a:ext cx="2131424" cy="2284340"/>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3324916" y="2645921"/>
            <a:ext cx="2528983" cy="2478404"/>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6003050" y="2685773"/>
            <a:ext cx="2423990" cy="2398698"/>
          </a:xfrm>
          <a:prstGeom prst="rect">
            <a:avLst/>
          </a:prstGeom>
        </p:spPr>
      </p:pic>
      <p:sp>
        <p:nvSpPr>
          <p:cNvPr id="13" name="TextBox 12">
            <a:extLst>
              <a:ext uri="{FF2B5EF4-FFF2-40B4-BE49-F238E27FC236}">
                <a16:creationId xmlns:a16="http://schemas.microsoft.com/office/drawing/2014/main" id="{F13223EF-3C28-CD44-8631-B0D3A78B67DB}"/>
              </a:ext>
            </a:extLst>
          </p:cNvPr>
          <p:cNvSpPr txBox="1"/>
          <p:nvPr/>
        </p:nvSpPr>
        <p:spPr>
          <a:xfrm>
            <a:off x="34814" y="0"/>
            <a:ext cx="9109186" cy="659027"/>
          </a:xfrm>
          <a:prstGeom prst="rect">
            <a:avLst/>
          </a:prstGeom>
          <a:noFill/>
        </p:spPr>
        <p:txBody>
          <a:bodyPr wrap="square" rtlCol="0">
            <a:spAutoFit/>
          </a:bodyPr>
          <a:lstStyle/>
          <a:p>
            <a:pPr algn="ctr">
              <a:lnSpc>
                <a:spcPts val="4800"/>
              </a:lnSpc>
            </a:pPr>
            <a:r>
              <a:rPr lang="vi-VN" sz="3600" b="1">
                <a:solidFill>
                  <a:schemeClr val="accent1">
                    <a:lumMod val="50000"/>
                    <a:lumOff val="50000"/>
                  </a:schemeClr>
                </a:solidFill>
                <a:effectLst>
                  <a:outerShdw blurRad="38100" dist="38100" dir="2700000" algn="tl">
                    <a:srgbClr val="000000">
                      <a:alpha val="43137"/>
                    </a:srgbClr>
                  </a:outerShdw>
                </a:effectLst>
                <a:latin typeface="Cambria" pitchFamily="18" charset="0"/>
              </a:rPr>
              <a:t>Dimen</a:t>
            </a:r>
            <a:r>
              <a:rPr lang="en-US" sz="3600" b="1">
                <a:solidFill>
                  <a:schemeClr val="accent1">
                    <a:lumMod val="50000"/>
                    <a:lumOff val="50000"/>
                  </a:schemeClr>
                </a:solidFill>
                <a:effectLst>
                  <a:outerShdw blurRad="38100" dist="38100" dir="2700000" algn="tl">
                    <a:srgbClr val="000000">
                      <a:alpha val="43137"/>
                    </a:srgbClr>
                  </a:outerShdw>
                </a:effectLst>
                <a:latin typeface="Cambria" pitchFamily="18" charset="0"/>
              </a:rPr>
              <a:t> - </a:t>
            </a:r>
            <a:r>
              <a:rPr lang="vi-VN" sz="3600">
                <a:solidFill>
                  <a:schemeClr val="accent1">
                    <a:lumMod val="50000"/>
                    <a:lumOff val="50000"/>
                  </a:schemeClr>
                </a:solidFill>
                <a:effectLst>
                  <a:outerShdw blurRad="38100" dist="38100" dir="2700000" algn="tl">
                    <a:srgbClr val="000000">
                      <a:alpha val="43137"/>
                    </a:srgbClr>
                  </a:outerShdw>
                </a:effectLst>
                <a:latin typeface="Cambria" pitchFamily="18" charset="0"/>
              </a:rPr>
              <a:t>Dùng </a:t>
            </a:r>
            <a:r>
              <a:rPr lang="vi-VN" sz="3600" smtClean="0">
                <a:solidFill>
                  <a:schemeClr val="accent1">
                    <a:lumMod val="50000"/>
                    <a:lumOff val="50000"/>
                  </a:schemeClr>
                </a:solidFill>
                <a:effectLst>
                  <a:outerShdw blurRad="38100" dist="38100" dir="2700000" algn="tl">
                    <a:srgbClr val="000000">
                      <a:alpha val="43137"/>
                    </a:srgbClr>
                  </a:outerShdw>
                </a:effectLst>
                <a:latin typeface="Cambria" pitchFamily="18" charset="0"/>
              </a:rPr>
              <a:t>Pixel hay</a:t>
            </a:r>
            <a:r>
              <a:rPr lang="vi-VN" sz="3600">
                <a:solidFill>
                  <a:schemeClr val="accent1">
                    <a:lumMod val="50000"/>
                    <a:lumOff val="50000"/>
                  </a:schemeClr>
                </a:solidFill>
                <a:effectLst>
                  <a:outerShdw blurRad="38100" dist="38100" dir="2700000" algn="tl">
                    <a:srgbClr val="000000">
                      <a:alpha val="43137"/>
                    </a:srgbClr>
                  </a:outerShdw>
                </a:effectLst>
                <a:latin typeface="Cambria" pitchFamily="18" charset="0"/>
              </a:rPr>
              <a:t> dp?</a:t>
            </a:r>
            <a:endParaRPr lang="en-US" sz="3500" b="1" spc="113" dirty="0">
              <a:solidFill>
                <a:schemeClr val="accent1">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 name="Rectangle 1"/>
          <p:cNvSpPr/>
          <p:nvPr/>
        </p:nvSpPr>
        <p:spPr>
          <a:xfrm>
            <a:off x="940630" y="754369"/>
            <a:ext cx="3143553" cy="400110"/>
          </a:xfrm>
          <a:prstGeom prst="rect">
            <a:avLst/>
          </a:prstGeom>
        </p:spPr>
        <p:txBody>
          <a:bodyPr wrap="none">
            <a:spAutoFit/>
          </a:bodyPr>
          <a:lstStyle/>
          <a:p>
            <a:r>
              <a:rPr lang="vi-VN" sz="2000" b="1">
                <a:solidFill>
                  <a:srgbClr val="003573"/>
                </a:solidFill>
                <a:latin typeface="Cambria" pitchFamily="18" charset="0"/>
              </a:rPr>
              <a:t>Biểu Diễn Ảnh Bằng pixel</a:t>
            </a:r>
            <a:endParaRPr lang="en-US" sz="2000" b="1">
              <a:solidFill>
                <a:srgbClr val="003573"/>
              </a:solidFill>
              <a:latin typeface="Cambria" pitchFamily="18" charset="0"/>
            </a:endParaRPr>
          </a:p>
        </p:txBody>
      </p:sp>
      <p:sp>
        <p:nvSpPr>
          <p:cNvPr id="3" name="Rectangle 2"/>
          <p:cNvSpPr/>
          <p:nvPr/>
        </p:nvSpPr>
        <p:spPr>
          <a:xfrm>
            <a:off x="940630" y="1221011"/>
            <a:ext cx="7378422" cy="646331"/>
          </a:xfrm>
          <a:prstGeom prst="rect">
            <a:avLst/>
          </a:prstGeom>
        </p:spPr>
        <p:txBody>
          <a:bodyPr wrap="square">
            <a:spAutoFit/>
          </a:bodyPr>
          <a:lstStyle/>
          <a:p>
            <a:pPr algn="just"/>
            <a:r>
              <a:rPr lang="vi-VN" sz="1800" i="1">
                <a:solidFill>
                  <a:schemeClr val="tx2">
                    <a:lumMod val="90000"/>
                    <a:lumOff val="10000"/>
                  </a:schemeClr>
                </a:solidFill>
                <a:latin typeface="Cambria" pitchFamily="18" charset="0"/>
              </a:rPr>
              <a:t>Cùng một kích cỡ pixel, nhưng khi hiển thị ở 3 màn hình khác nhau sẽ cảm giác như chúng khác kích cỡ nhau</a:t>
            </a:r>
            <a:endParaRPr lang="en-US" sz="1800" i="1">
              <a:solidFill>
                <a:schemeClr val="tx2">
                  <a:lumMod val="90000"/>
                  <a:lumOff val="10000"/>
                </a:schemeClr>
              </a:solidFill>
              <a:latin typeface="Cambria" pitchFamily="18" charset="0"/>
            </a:endParaRPr>
          </a:p>
        </p:txBody>
      </p:sp>
      <p:pic>
        <p:nvPicPr>
          <p:cNvPr id="10" name="Picture 9" descr="A screenshot of a cell phone&#10;&#10;Description automatically generated">
            <a:extLst>
              <a:ext uri="{FF2B5EF4-FFF2-40B4-BE49-F238E27FC236}">
                <a16:creationId xmlns:a16="http://schemas.microsoft.com/office/drawing/2014/main" id="{5FDCE894-7A8E-439E-9921-7DD6084AEF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041" y="1971061"/>
            <a:ext cx="7941600" cy="2568764"/>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9855955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B7B10C-F3F6-3C40-9A01-BC1557556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84881">
            <a:off x="1494962" y="3645671"/>
            <a:ext cx="2222360" cy="2381800"/>
          </a:xfrm>
          <a:prstGeom prst="rect">
            <a:avLst/>
          </a:prstGeom>
        </p:spPr>
      </p:pic>
      <p:pic>
        <p:nvPicPr>
          <p:cNvPr id="22" name="Picture 21">
            <a:extLst>
              <a:ext uri="{FF2B5EF4-FFF2-40B4-BE49-F238E27FC236}">
                <a16:creationId xmlns:a16="http://schemas.microsoft.com/office/drawing/2014/main" id="{9A9EE10A-9D51-E543-9DD8-C873349B2A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86810">
            <a:off x="3469526" y="3609583"/>
            <a:ext cx="2472544" cy="2423094"/>
          </a:xfrm>
          <a:prstGeom prst="rect">
            <a:avLst/>
          </a:prstGeom>
        </p:spPr>
      </p:pic>
      <p:pic>
        <p:nvPicPr>
          <p:cNvPr id="23" name="Picture 22">
            <a:extLst>
              <a:ext uri="{FF2B5EF4-FFF2-40B4-BE49-F238E27FC236}">
                <a16:creationId xmlns:a16="http://schemas.microsoft.com/office/drawing/2014/main" id="{F74A2893-F82F-7F40-B5A4-E29D836C2D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75006">
            <a:off x="5556229" y="3459483"/>
            <a:ext cx="2423990" cy="2398698"/>
          </a:xfrm>
          <a:prstGeom prst="rect">
            <a:avLst/>
          </a:prstGeom>
        </p:spPr>
      </p:pic>
      <p:sp>
        <p:nvSpPr>
          <p:cNvPr id="13" name="TextBox 12">
            <a:extLst>
              <a:ext uri="{FF2B5EF4-FFF2-40B4-BE49-F238E27FC236}">
                <a16:creationId xmlns:a16="http://schemas.microsoft.com/office/drawing/2014/main" id="{F13223EF-3C28-CD44-8631-B0D3A78B67DB}"/>
              </a:ext>
            </a:extLst>
          </p:cNvPr>
          <p:cNvSpPr txBox="1"/>
          <p:nvPr/>
        </p:nvSpPr>
        <p:spPr>
          <a:xfrm>
            <a:off x="34813" y="-9939"/>
            <a:ext cx="9109186" cy="707886"/>
          </a:xfrm>
          <a:prstGeom prst="rect">
            <a:avLst/>
          </a:prstGeom>
          <a:noFill/>
        </p:spPr>
        <p:txBody>
          <a:bodyPr wrap="square" rtlCol="0">
            <a:spAutoFit/>
          </a:bodyPr>
          <a:lstStyle/>
          <a:p>
            <a:pPr algn="ctr">
              <a:lnSpc>
                <a:spcPts val="4800"/>
              </a:lnSpc>
            </a:pPr>
            <a:r>
              <a:rPr lang="vi-VN" sz="3200" b="1">
                <a:solidFill>
                  <a:schemeClr val="accent1">
                    <a:lumMod val="50000"/>
                    <a:lumOff val="50000"/>
                  </a:schemeClr>
                </a:solidFill>
                <a:effectLst>
                  <a:outerShdw blurRad="38100" dist="38100" dir="2700000" algn="tl">
                    <a:srgbClr val="000000">
                      <a:alpha val="43137"/>
                    </a:srgbClr>
                  </a:outerShdw>
                </a:effectLst>
                <a:latin typeface="Cambria" pitchFamily="18" charset="0"/>
              </a:rPr>
              <a:t>Dimen</a:t>
            </a:r>
            <a:r>
              <a:rPr lang="en-US" sz="3200" b="1">
                <a:solidFill>
                  <a:schemeClr val="accent1">
                    <a:lumMod val="50000"/>
                    <a:lumOff val="50000"/>
                  </a:schemeClr>
                </a:solidFill>
                <a:effectLst>
                  <a:outerShdw blurRad="38100" dist="38100" dir="2700000" algn="tl">
                    <a:srgbClr val="000000">
                      <a:alpha val="43137"/>
                    </a:srgbClr>
                  </a:outerShdw>
                </a:effectLst>
                <a:latin typeface="Cambria" pitchFamily="18" charset="0"/>
              </a:rPr>
              <a:t> - </a:t>
            </a:r>
            <a:r>
              <a:rPr lang="vi-VN" sz="3200">
                <a:solidFill>
                  <a:schemeClr val="accent1">
                    <a:lumMod val="50000"/>
                    <a:lumOff val="50000"/>
                  </a:schemeClr>
                </a:solidFill>
                <a:effectLst>
                  <a:outerShdw blurRad="38100" dist="38100" dir="2700000" algn="tl">
                    <a:srgbClr val="000000">
                      <a:alpha val="43137"/>
                    </a:srgbClr>
                  </a:outerShdw>
                </a:effectLst>
                <a:latin typeface="Cambria" pitchFamily="18" charset="0"/>
              </a:rPr>
              <a:t>Dùng </a:t>
            </a:r>
            <a:r>
              <a:rPr lang="vi-VN" sz="3200" smtClean="0">
                <a:solidFill>
                  <a:schemeClr val="accent1">
                    <a:lumMod val="50000"/>
                    <a:lumOff val="50000"/>
                  </a:schemeClr>
                </a:solidFill>
                <a:effectLst>
                  <a:outerShdw blurRad="38100" dist="38100" dir="2700000" algn="tl">
                    <a:srgbClr val="000000">
                      <a:alpha val="43137"/>
                    </a:srgbClr>
                  </a:outerShdw>
                </a:effectLst>
                <a:latin typeface="Cambria" pitchFamily="18" charset="0"/>
              </a:rPr>
              <a:t>Pixel hay</a:t>
            </a:r>
            <a:r>
              <a:rPr lang="vi-VN" sz="3200">
                <a:solidFill>
                  <a:schemeClr val="accent1">
                    <a:lumMod val="50000"/>
                    <a:lumOff val="50000"/>
                  </a:schemeClr>
                </a:solidFill>
                <a:effectLst>
                  <a:outerShdw blurRad="38100" dist="38100" dir="2700000" algn="tl">
                    <a:srgbClr val="000000">
                      <a:alpha val="43137"/>
                    </a:srgbClr>
                  </a:outerShdw>
                </a:effectLst>
                <a:latin typeface="Cambria" pitchFamily="18" charset="0"/>
              </a:rPr>
              <a:t> dp?</a:t>
            </a:r>
            <a:endParaRPr lang="en-US" sz="3200" b="1" spc="113" dirty="0">
              <a:solidFill>
                <a:schemeClr val="accent1">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 name="Rectangle 1"/>
          <p:cNvSpPr/>
          <p:nvPr/>
        </p:nvSpPr>
        <p:spPr>
          <a:xfrm>
            <a:off x="940630" y="618434"/>
            <a:ext cx="2545377" cy="338554"/>
          </a:xfrm>
          <a:prstGeom prst="rect">
            <a:avLst/>
          </a:prstGeom>
        </p:spPr>
        <p:txBody>
          <a:bodyPr wrap="none">
            <a:spAutoFit/>
          </a:bodyPr>
          <a:lstStyle/>
          <a:p>
            <a:r>
              <a:rPr lang="vi-VN" sz="1600" b="1">
                <a:solidFill>
                  <a:srgbClr val="003573"/>
                </a:solidFill>
                <a:latin typeface="Cambria" pitchFamily="18" charset="0"/>
              </a:rPr>
              <a:t>Biểu Diễn Ảnh Bằng pixel</a:t>
            </a:r>
            <a:endParaRPr lang="en-US" sz="1600" b="1">
              <a:solidFill>
                <a:srgbClr val="003573"/>
              </a:solidFill>
              <a:latin typeface="Cambria" pitchFamily="18" charset="0"/>
            </a:endParaRPr>
          </a:p>
        </p:txBody>
      </p:sp>
      <p:sp>
        <p:nvSpPr>
          <p:cNvPr id="3" name="Rectangle 2"/>
          <p:cNvSpPr/>
          <p:nvPr/>
        </p:nvSpPr>
        <p:spPr>
          <a:xfrm>
            <a:off x="296951" y="956988"/>
            <a:ext cx="8584911" cy="1877437"/>
          </a:xfrm>
          <a:prstGeom prst="rect">
            <a:avLst/>
          </a:prstGeom>
        </p:spPr>
        <p:txBody>
          <a:bodyPr wrap="square">
            <a:spAutoFit/>
          </a:bodyPr>
          <a:lstStyle/>
          <a:p>
            <a:pPr lvl="0" algn="just" defTabSz="914400" eaLnBrk="0" fontAlgn="base" hangingPunct="0">
              <a:spcBef>
                <a:spcPct val="0"/>
              </a:spcBef>
              <a:spcAft>
                <a:spcPct val="0"/>
              </a:spcAft>
            </a:pPr>
            <a:r>
              <a:rPr lang="vi-VN" altLang="vi-VN" sz="1450">
                <a:solidFill>
                  <a:srgbClr val="303030"/>
                </a:solidFill>
                <a:latin typeface="Cambria" pitchFamily="18" charset="0"/>
              </a:rPr>
              <a:t>Đầu tiên, Android lấy một loại màn hình làm chuẩn, đó là màn hình </a:t>
            </a:r>
            <a:r>
              <a:rPr lang="vi-VN" altLang="vi-VN" sz="1450" b="1" i="1">
                <a:solidFill>
                  <a:srgbClr val="003573"/>
                </a:solidFill>
                <a:latin typeface="Cambria" pitchFamily="18" charset="0"/>
              </a:rPr>
              <a:t>160 dpi</a:t>
            </a:r>
            <a:r>
              <a:rPr lang="vi-VN" altLang="vi-VN" sz="1450">
                <a:solidFill>
                  <a:srgbClr val="303030"/>
                </a:solidFill>
                <a:latin typeface="Cambria" pitchFamily="18" charset="0"/>
              </a:rPr>
              <a:t>. Với thể loại màn hình này thì </a:t>
            </a:r>
            <a:r>
              <a:rPr lang="vi-VN" altLang="vi-VN" sz="1450" b="1" i="1">
                <a:solidFill>
                  <a:srgbClr val="003573"/>
                </a:solidFill>
                <a:latin typeface="Cambria" pitchFamily="18" charset="0"/>
              </a:rPr>
              <a:t>1 pixel</a:t>
            </a:r>
            <a:r>
              <a:rPr lang="vi-VN" altLang="vi-VN" sz="1450">
                <a:solidFill>
                  <a:srgbClr val="303030"/>
                </a:solidFill>
                <a:latin typeface="Cambria" pitchFamily="18" charset="0"/>
              </a:rPr>
              <a:t> tương đương với </a:t>
            </a:r>
            <a:r>
              <a:rPr lang="vi-VN" altLang="vi-VN" sz="1450" b="1" i="1">
                <a:solidFill>
                  <a:srgbClr val="003573"/>
                </a:solidFill>
                <a:latin typeface="Cambria" pitchFamily="18" charset="0"/>
              </a:rPr>
              <a:t>1 dp</a:t>
            </a:r>
            <a:r>
              <a:rPr lang="vi-VN" altLang="vi-VN" sz="1450">
                <a:solidFill>
                  <a:srgbClr val="303030"/>
                </a:solidFill>
                <a:latin typeface="Cambria" pitchFamily="18" charset="0"/>
              </a:rPr>
              <a:t>. Vậy với các màn hình còn lại? Khi đó Android đưa ra công thức.</a:t>
            </a:r>
          </a:p>
          <a:p>
            <a:pPr lvl="0" algn="just" defTabSz="914400" eaLnBrk="0" fontAlgn="base" hangingPunct="0">
              <a:spcBef>
                <a:spcPct val="0"/>
              </a:spcBef>
              <a:spcAft>
                <a:spcPct val="0"/>
              </a:spcAft>
            </a:pPr>
            <a:r>
              <a:rPr lang="vi-VN" altLang="vi-VN" sz="1450">
                <a:solidFill>
                  <a:srgbClr val="303030"/>
                </a:solidFill>
                <a:latin typeface="Cambria" pitchFamily="18" charset="0"/>
              </a:rPr>
              <a:t>px = dp * (dpi / 160)</a:t>
            </a:r>
            <a:endParaRPr lang="vi-VN" altLang="vi-VN" sz="1450">
              <a:latin typeface="Cambria" pitchFamily="18" charset="0"/>
            </a:endParaRPr>
          </a:p>
          <a:p>
            <a:pPr lvl="0" algn="just" defTabSz="914400" eaLnBrk="0" fontAlgn="base" hangingPunct="0">
              <a:spcBef>
                <a:spcPct val="0"/>
              </a:spcBef>
              <a:spcAft>
                <a:spcPct val="0"/>
              </a:spcAft>
            </a:pPr>
            <a:r>
              <a:rPr lang="vi-VN" altLang="vi-VN" sz="1450">
                <a:solidFill>
                  <a:srgbClr val="303030"/>
                </a:solidFill>
                <a:latin typeface="Cambria" pitchFamily="18" charset="0"/>
              </a:rPr>
              <a:t>Nếu chúng ta bỏ qua sự khác biệt giữa </a:t>
            </a:r>
            <a:r>
              <a:rPr lang="vi-VN" altLang="vi-VN" sz="1450" b="1" i="1">
                <a:solidFill>
                  <a:srgbClr val="003573"/>
                </a:solidFill>
                <a:latin typeface="Cambria" pitchFamily="18" charset="0"/>
              </a:rPr>
              <a:t>ppi</a:t>
            </a:r>
            <a:r>
              <a:rPr lang="vi-VN" altLang="vi-VN" sz="1450">
                <a:solidFill>
                  <a:srgbClr val="303030"/>
                </a:solidFill>
                <a:latin typeface="Cambria" pitchFamily="18" charset="0"/>
              </a:rPr>
              <a:t> và </a:t>
            </a:r>
            <a:r>
              <a:rPr lang="vi-VN" altLang="vi-VN" sz="1450" b="1" i="1">
                <a:solidFill>
                  <a:srgbClr val="003573"/>
                </a:solidFill>
                <a:latin typeface="Cambria" pitchFamily="18" charset="0"/>
              </a:rPr>
              <a:t>dpi</a:t>
            </a:r>
            <a:r>
              <a:rPr lang="vi-VN" altLang="vi-VN" sz="1450">
                <a:solidFill>
                  <a:srgbClr val="303030"/>
                </a:solidFill>
                <a:latin typeface="Cambria" pitchFamily="18" charset="0"/>
              </a:rPr>
              <a:t>. Thì với màn hình Medium density ở ví dụ trên có </a:t>
            </a:r>
            <a:r>
              <a:rPr lang="vi-VN" altLang="vi-VN" sz="1450" b="1" i="1">
                <a:solidFill>
                  <a:srgbClr val="003573"/>
                </a:solidFill>
                <a:latin typeface="Cambria" pitchFamily="18" charset="0"/>
              </a:rPr>
              <a:t>240 ppi</a:t>
            </a:r>
            <a:r>
              <a:rPr lang="vi-VN" altLang="vi-VN" sz="1450">
                <a:solidFill>
                  <a:srgbClr val="303030"/>
                </a:solidFill>
                <a:latin typeface="Cambria" pitchFamily="18" charset="0"/>
              </a:rPr>
              <a:t>, chúng ta khai báo ảnh </a:t>
            </a:r>
            <a:r>
              <a:rPr lang="vi-VN" altLang="vi-VN" sz="1450" b="1" i="1">
                <a:solidFill>
                  <a:srgbClr val="003573"/>
                </a:solidFill>
                <a:latin typeface="Cambria" pitchFamily="18" charset="0"/>
              </a:rPr>
              <a:t>160 dp</a:t>
            </a:r>
            <a:r>
              <a:rPr lang="vi-VN" altLang="vi-VN" sz="1450">
                <a:solidFill>
                  <a:srgbClr val="303030"/>
                </a:solidFill>
                <a:latin typeface="Cambria" pitchFamily="18" charset="0"/>
              </a:rPr>
              <a:t>, vậy hệ thống sẽ áp dụng công thức và sẽ vẽ ảnh với </a:t>
            </a:r>
            <a:r>
              <a:rPr lang="vi-VN" altLang="vi-VN" sz="1450" b="1" i="1">
                <a:solidFill>
                  <a:srgbClr val="003573"/>
                </a:solidFill>
                <a:latin typeface="Cambria" pitchFamily="18" charset="0"/>
              </a:rPr>
              <a:t>160 * (240 / 160) = 240 pixel</a:t>
            </a:r>
            <a:r>
              <a:rPr lang="vi-VN" altLang="vi-VN" sz="1450">
                <a:solidFill>
                  <a:srgbClr val="303030"/>
                </a:solidFill>
                <a:latin typeface="Cambria" pitchFamily="18" charset="0"/>
              </a:rPr>
              <a:t>. Tương tự như vậy với High density có </a:t>
            </a:r>
            <a:r>
              <a:rPr lang="vi-VN" altLang="vi-VN" sz="1450" b="1" i="1">
                <a:solidFill>
                  <a:srgbClr val="003573"/>
                </a:solidFill>
                <a:latin typeface="Cambria" pitchFamily="18" charset="0"/>
              </a:rPr>
              <a:t>320 ppi</a:t>
            </a:r>
            <a:r>
              <a:rPr lang="vi-VN" altLang="vi-VN" sz="1450">
                <a:solidFill>
                  <a:srgbClr val="303030"/>
                </a:solidFill>
                <a:latin typeface="Cambria" pitchFamily="18" charset="0"/>
              </a:rPr>
              <a:t>, hệ thống sẽ vẽ ảnh </a:t>
            </a:r>
            <a:r>
              <a:rPr lang="vi-VN" altLang="vi-VN" sz="1450" b="1" i="1">
                <a:solidFill>
                  <a:srgbClr val="003573"/>
                </a:solidFill>
                <a:latin typeface="Cambria" pitchFamily="18" charset="0"/>
              </a:rPr>
              <a:t>320×320 pixel</a:t>
            </a:r>
            <a:r>
              <a:rPr lang="vi-VN" altLang="vi-VN" sz="1450">
                <a:solidFill>
                  <a:srgbClr val="303030"/>
                </a:solidFill>
                <a:latin typeface="Cambria" pitchFamily="18" charset="0"/>
              </a:rPr>
              <a:t>. Và với Extra high density thì ảnh này được vẽ với kích thước </a:t>
            </a:r>
            <a:r>
              <a:rPr lang="vi-VN" altLang="vi-VN" sz="1450" b="1" i="1">
                <a:solidFill>
                  <a:srgbClr val="003573"/>
                </a:solidFill>
                <a:latin typeface="Cambria" pitchFamily="18" charset="0"/>
              </a:rPr>
              <a:t>480×480 pixel</a:t>
            </a:r>
            <a:r>
              <a:rPr lang="vi-VN" altLang="vi-VN" sz="1450">
                <a:solidFill>
                  <a:srgbClr val="303030"/>
                </a:solidFill>
                <a:latin typeface="Cambria" pitchFamily="18" charset="0"/>
              </a:rPr>
              <a:t>. Sự linh động về pixel như vậy giúp giao diện chúng ta có được các tỉ lệ tương đương cho tất cả các màn hình ngoài thị trường.</a:t>
            </a:r>
            <a:endParaRPr lang="vi-VN" altLang="vi-VN" sz="1450">
              <a:latin typeface="Cambria" pitchFamily="18" charset="0"/>
            </a:endParaRPr>
          </a:p>
        </p:txBody>
      </p:sp>
      <p:pic>
        <p:nvPicPr>
          <p:cNvPr id="10" name="Picture 9" descr="A screenshot of a cell phone&#10;&#10;Description automatically generated">
            <a:extLst>
              <a:ext uri="{FF2B5EF4-FFF2-40B4-BE49-F238E27FC236}">
                <a16:creationId xmlns:a16="http://schemas.microsoft.com/office/drawing/2014/main" id="{5FDCE894-7A8E-439E-9921-7DD6084AEFB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446267" y="2870640"/>
            <a:ext cx="6519065" cy="2108635"/>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15658826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4F0759-7582-0E41-AC37-6493F266D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788823">
            <a:off x="-1347451" y="-84265"/>
            <a:ext cx="5713120" cy="5143500"/>
          </a:xfrm>
          <a:prstGeom prst="rect">
            <a:avLst/>
          </a:prstGeom>
        </p:spPr>
      </p:pic>
      <p:sp>
        <p:nvSpPr>
          <p:cNvPr id="11" name="TextBox 10">
            <a:extLst>
              <a:ext uri="{FF2B5EF4-FFF2-40B4-BE49-F238E27FC236}">
                <a16:creationId xmlns:a16="http://schemas.microsoft.com/office/drawing/2014/main" id="{9CEED9F7-7F17-6A40-A0DE-7BB873C986FC}"/>
              </a:ext>
            </a:extLst>
          </p:cNvPr>
          <p:cNvSpPr txBox="1"/>
          <p:nvPr/>
        </p:nvSpPr>
        <p:spPr>
          <a:xfrm>
            <a:off x="308225" y="1614946"/>
            <a:ext cx="2951043" cy="2400657"/>
          </a:xfrm>
          <a:prstGeom prst="rect">
            <a:avLst/>
          </a:prstGeom>
          <a:noFill/>
        </p:spPr>
        <p:txBody>
          <a:bodyPr wrap="square" rtlCol="0">
            <a:spAutoFit/>
          </a:bodyPr>
          <a:lstStyle/>
          <a:p>
            <a:pPr>
              <a:lnSpc>
                <a:spcPts val="3600"/>
              </a:lnSpc>
            </a:pPr>
            <a:r>
              <a:rPr lang="vi-VN" sz="3600" b="1">
                <a:solidFill>
                  <a:schemeClr val="bg1"/>
                </a:solidFill>
                <a:effectLst>
                  <a:outerShdw blurRad="38100" dist="38100" dir="2700000" algn="tl">
                    <a:srgbClr val="000000">
                      <a:alpha val="43137"/>
                    </a:srgbClr>
                  </a:outerShdw>
                </a:effectLst>
                <a:latin typeface="Cambria" pitchFamily="18" charset="0"/>
              </a:rPr>
              <a:t>String</a:t>
            </a:r>
            <a:r>
              <a:rPr lang="en-US" sz="3600" b="1">
                <a:solidFill>
                  <a:schemeClr val="bg1"/>
                </a:solidFill>
                <a:effectLst>
                  <a:outerShdw blurRad="38100" dist="38100" dir="2700000" algn="tl">
                    <a:srgbClr val="000000">
                      <a:alpha val="43137"/>
                    </a:srgbClr>
                  </a:outerShdw>
                </a:effectLst>
                <a:latin typeface="Cambria" pitchFamily="18" charset="0"/>
              </a:rPr>
              <a:t> - </a:t>
            </a:r>
            <a:r>
              <a:rPr lang="en-US" sz="3600">
                <a:solidFill>
                  <a:schemeClr val="bg1"/>
                </a:solidFill>
                <a:effectLst>
                  <a:outerShdw blurRad="38100" dist="38100" dir="2700000" algn="tl">
                    <a:srgbClr val="000000">
                      <a:alpha val="43137"/>
                    </a:srgbClr>
                  </a:outerShdw>
                </a:effectLst>
                <a:latin typeface="Cambria" pitchFamily="18" charset="0"/>
              </a:rPr>
              <a:t>Giới </a:t>
            </a:r>
            <a:r>
              <a:rPr lang="en-US" sz="3600" smtClean="0">
                <a:solidFill>
                  <a:schemeClr val="bg1"/>
                </a:solidFill>
                <a:effectLst>
                  <a:outerShdw blurRad="38100" dist="38100" dir="2700000" algn="tl">
                    <a:srgbClr val="000000">
                      <a:alpha val="43137"/>
                    </a:srgbClr>
                  </a:outerShdw>
                </a:effectLst>
                <a:latin typeface="Cambria" pitchFamily="18" charset="0"/>
              </a:rPr>
              <a:t>Thiệu Về</a:t>
            </a:r>
            <a:r>
              <a:rPr lang="en-US" sz="3600">
                <a:solidFill>
                  <a:schemeClr val="bg1"/>
                </a:solidFill>
                <a:effectLst>
                  <a:outerShdw blurRad="38100" dist="38100" dir="2700000" algn="tl">
                    <a:srgbClr val="000000">
                      <a:alpha val="43137"/>
                    </a:srgbClr>
                  </a:outerShdw>
                </a:effectLst>
                <a:latin typeface="Cambria" pitchFamily="18" charset="0"/>
              </a:rPr>
              <a:t> </a:t>
            </a:r>
            <a:r>
              <a:rPr lang="en-US" sz="3600" smtClean="0">
                <a:solidFill>
                  <a:schemeClr val="bg1"/>
                </a:solidFill>
                <a:effectLst>
                  <a:outerShdw blurRad="38100" dist="38100" dir="2700000" algn="tl">
                    <a:srgbClr val="000000">
                      <a:alpha val="43137"/>
                    </a:srgbClr>
                  </a:outerShdw>
                </a:effectLst>
                <a:latin typeface="Cambria" pitchFamily="18" charset="0"/>
              </a:rPr>
              <a:t>String </a:t>
            </a:r>
            <a:r>
              <a:rPr lang="en-US" sz="3600">
                <a:solidFill>
                  <a:schemeClr val="bg1"/>
                </a:solidFill>
                <a:effectLst>
                  <a:outerShdw blurRad="38100" dist="38100" dir="2700000" algn="tl">
                    <a:srgbClr val="000000">
                      <a:alpha val="43137"/>
                    </a:srgbClr>
                  </a:outerShdw>
                </a:effectLst>
                <a:latin typeface="Cambria" pitchFamily="18" charset="0"/>
              </a:rPr>
              <a:t>Resource</a:t>
            </a:r>
            <a:br>
              <a:rPr lang="en-US" sz="3600">
                <a:solidFill>
                  <a:schemeClr val="bg1"/>
                </a:solidFill>
                <a:effectLst>
                  <a:outerShdw blurRad="38100" dist="38100" dir="2700000" algn="tl">
                    <a:srgbClr val="000000">
                      <a:alpha val="43137"/>
                    </a:srgbClr>
                  </a:outerShdw>
                </a:effectLst>
                <a:latin typeface="Cambria" pitchFamily="18" charset="0"/>
              </a:rPr>
            </a:br>
            <a:endParaRPr lang="en-US" sz="3600" b="1" dirty="0">
              <a:solidFill>
                <a:schemeClr val="bg1"/>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3" name="Rectangle 22"/>
          <p:cNvSpPr/>
          <p:nvPr/>
        </p:nvSpPr>
        <p:spPr>
          <a:xfrm>
            <a:off x="4225024" y="639569"/>
            <a:ext cx="4230607" cy="3785652"/>
          </a:xfrm>
          <a:prstGeom prst="rect">
            <a:avLst/>
          </a:prstGeom>
        </p:spPr>
        <p:txBody>
          <a:bodyPr wrap="square">
            <a:spAutoFit/>
          </a:bodyPr>
          <a:lstStyle/>
          <a:p>
            <a:pPr algn="just"/>
            <a:r>
              <a:rPr lang="en-US" sz="2000" dirty="0">
                <a:solidFill>
                  <a:schemeClr val="tx2">
                    <a:lumMod val="90000"/>
                    <a:lumOff val="10000"/>
                  </a:schemeClr>
                </a:solidFill>
                <a:latin typeface="Cambria" pitchFamily="18" charset="0"/>
              </a:rPr>
              <a:t>String </a:t>
            </a:r>
            <a:r>
              <a:rPr lang="en-US" sz="2000" dirty="0" err="1">
                <a:solidFill>
                  <a:schemeClr val="tx2">
                    <a:lumMod val="90000"/>
                    <a:lumOff val="10000"/>
                  </a:schemeClr>
                </a:solidFill>
                <a:latin typeface="Cambria" pitchFamily="18" charset="0"/>
              </a:rPr>
              <a:t>là</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một</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dạng</a:t>
            </a:r>
            <a:r>
              <a:rPr lang="en-US" sz="2000" dirty="0">
                <a:solidFill>
                  <a:schemeClr val="tx2">
                    <a:lumMod val="90000"/>
                    <a:lumOff val="10000"/>
                  </a:schemeClr>
                </a:solidFill>
                <a:latin typeface="Cambria" pitchFamily="18" charset="0"/>
              </a:rPr>
              <a:t> resource </a:t>
            </a:r>
            <a:r>
              <a:rPr lang="en-US" sz="2000" dirty="0" err="1">
                <a:solidFill>
                  <a:schemeClr val="tx2">
                    <a:lumMod val="90000"/>
                    <a:lumOff val="10000"/>
                  </a:schemeClr>
                </a:solidFill>
                <a:latin typeface="Cambria" pitchFamily="18" charset="0"/>
              </a:rPr>
              <a:t>khá</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cơ</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bản</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trong</a:t>
            </a:r>
            <a:r>
              <a:rPr lang="en-US" sz="2000" dirty="0">
                <a:solidFill>
                  <a:schemeClr val="tx2">
                    <a:lumMod val="90000"/>
                    <a:lumOff val="10000"/>
                  </a:schemeClr>
                </a:solidFill>
                <a:latin typeface="Cambria" pitchFamily="18" charset="0"/>
              </a:rPr>
              <a:t> </a:t>
            </a:r>
            <a:r>
              <a:rPr lang="en-US" sz="2000" dirty="0" smtClean="0">
                <a:solidFill>
                  <a:schemeClr val="tx2">
                    <a:lumMod val="90000"/>
                    <a:lumOff val="10000"/>
                  </a:schemeClr>
                </a:solidFill>
                <a:latin typeface="Cambria" pitchFamily="18" charset="0"/>
              </a:rPr>
              <a:t>Android, c</a:t>
            </a:r>
            <a:r>
              <a:rPr lang="vi-VN" sz="2000" dirty="0" smtClean="0">
                <a:solidFill>
                  <a:schemeClr val="tx2">
                    <a:lumMod val="90000"/>
                    <a:lumOff val="10000"/>
                  </a:schemeClr>
                </a:solidFill>
                <a:latin typeface="Cambria" panose="02040503050406030204" pitchFamily="18" charset="0"/>
              </a:rPr>
              <a:t>húng </a:t>
            </a:r>
            <a:r>
              <a:rPr lang="vi-VN" sz="2000" dirty="0">
                <a:solidFill>
                  <a:schemeClr val="tx2">
                    <a:lumMod val="90000"/>
                    <a:lumOff val="10000"/>
                  </a:schemeClr>
                </a:solidFill>
                <a:latin typeface="Cambria" panose="02040503050406030204" pitchFamily="18" charset="0"/>
              </a:rPr>
              <a:t>đơn giản chỉ là một chuỗi hoặc một danh sách nhiều chuỗi</a:t>
            </a:r>
            <a:r>
              <a:rPr lang="en-US" sz="2000" dirty="0" smtClean="0">
                <a:solidFill>
                  <a:schemeClr val="tx2">
                    <a:lumMod val="90000"/>
                    <a:lumOff val="10000"/>
                  </a:schemeClr>
                </a:solidFill>
                <a:latin typeface="Cambria" pitchFamily="18" charset="0"/>
              </a:rPr>
              <a:t>.</a:t>
            </a:r>
            <a:endParaRPr lang="en-US" sz="2000" dirty="0" smtClean="0">
              <a:solidFill>
                <a:schemeClr val="tx2">
                  <a:lumMod val="90000"/>
                  <a:lumOff val="10000"/>
                </a:schemeClr>
              </a:solidFill>
              <a:latin typeface="Cambria" pitchFamily="18" charset="0"/>
            </a:endParaRPr>
          </a:p>
          <a:p>
            <a:pPr algn="just"/>
            <a:endParaRPr lang="en-US" sz="2000" dirty="0">
              <a:solidFill>
                <a:schemeClr val="tx2">
                  <a:lumMod val="90000"/>
                  <a:lumOff val="10000"/>
                </a:schemeClr>
              </a:solidFill>
              <a:latin typeface="Cambria" pitchFamily="18" charset="0"/>
            </a:endParaRPr>
          </a:p>
          <a:p>
            <a:pPr algn="just"/>
            <a:r>
              <a:rPr lang="en-US" sz="2000" dirty="0" err="1">
                <a:solidFill>
                  <a:schemeClr val="tx2">
                    <a:lumMod val="90000"/>
                    <a:lumOff val="10000"/>
                  </a:schemeClr>
                </a:solidFill>
                <a:latin typeface="Cambria" pitchFamily="18" charset="0"/>
              </a:rPr>
              <a:t>Nhiệm</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vụ</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cơ</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bản</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của</a:t>
            </a:r>
            <a:r>
              <a:rPr lang="en-US" sz="2000" dirty="0">
                <a:solidFill>
                  <a:schemeClr val="tx2">
                    <a:lumMod val="90000"/>
                    <a:lumOff val="10000"/>
                  </a:schemeClr>
                </a:solidFill>
                <a:latin typeface="Cambria" pitchFamily="18" charset="0"/>
              </a:rPr>
              <a:t> string </a:t>
            </a:r>
            <a:r>
              <a:rPr lang="en-US" sz="2000" dirty="0" err="1">
                <a:solidFill>
                  <a:schemeClr val="tx2">
                    <a:lumMod val="90000"/>
                    <a:lumOff val="10000"/>
                  </a:schemeClr>
                </a:solidFill>
                <a:latin typeface="Cambria" pitchFamily="18" charset="0"/>
              </a:rPr>
              <a:t>là</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cung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cấp</a:t>
            </a:r>
            <a:r>
              <a:rPr lang="en-US" sz="2000" dirty="0">
                <a:solidFill>
                  <a:schemeClr val="tx2">
                    <a:lumMod val="90000"/>
                    <a:lumOff val="10000"/>
                  </a:schemeClr>
                </a:solidFill>
                <a:latin typeface="Cambria" pitchFamily="18" charset="0"/>
              </a:rPr>
              <a:t> </a:t>
            </a:r>
            <a:r>
              <a:rPr lang="en-US" sz="2000" i="1" dirty="0">
                <a:solidFill>
                  <a:schemeClr val="tx2">
                    <a:lumMod val="90000"/>
                    <a:lumOff val="10000"/>
                  </a:schemeClr>
                </a:solidFill>
                <a:latin typeface="Cambria" pitchFamily="18" charset="0"/>
              </a:rPr>
              <a:t>text </a:t>
            </a:r>
            <a:r>
              <a:rPr lang="en-US" sz="2000" i="1" dirty="0" err="1">
                <a:solidFill>
                  <a:schemeClr val="tx2">
                    <a:lumMod val="90000"/>
                    <a:lumOff val="10000"/>
                  </a:schemeClr>
                </a:solidFill>
                <a:latin typeface="Cambria" pitchFamily="18" charset="0"/>
              </a:rPr>
              <a:t>dựng</a:t>
            </a:r>
            <a:r>
              <a:rPr lang="en-US" sz="2000" i="1" dirty="0">
                <a:solidFill>
                  <a:schemeClr val="tx2">
                    <a:lumMod val="90000"/>
                    <a:lumOff val="10000"/>
                  </a:schemeClr>
                </a:solidFill>
                <a:latin typeface="Cambria" pitchFamily="18" charset="0"/>
              </a:rPr>
              <a:t> </a:t>
            </a:r>
            <a:r>
              <a:rPr lang="en-US" sz="2000" i="1" dirty="0" err="1">
                <a:solidFill>
                  <a:schemeClr val="tx2">
                    <a:lumMod val="90000"/>
                    <a:lumOff val="10000"/>
                  </a:schemeClr>
                </a:solidFill>
                <a:latin typeface="Cambria" pitchFamily="18" charset="0"/>
              </a:rPr>
              <a:t>sẵn</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cho</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các</a:t>
            </a:r>
            <a:r>
              <a:rPr lang="en-US" sz="2000" dirty="0">
                <a:solidFill>
                  <a:schemeClr val="tx2">
                    <a:lumMod val="90000"/>
                    <a:lumOff val="10000"/>
                  </a:schemeClr>
                </a:solidFill>
                <a:latin typeface="Cambria" pitchFamily="18" charset="0"/>
              </a:rPr>
              <a:t> </a:t>
            </a:r>
            <a:r>
              <a:rPr lang="en-US" sz="2000" dirty="0" smtClean="0">
                <a:solidFill>
                  <a:schemeClr val="tx2">
                    <a:lumMod val="90000"/>
                    <a:lumOff val="10000"/>
                  </a:schemeClr>
                </a:solidFill>
                <a:latin typeface="Cambria" pitchFamily="18" charset="0"/>
              </a:rPr>
              <a:t>view.</a:t>
            </a:r>
          </a:p>
          <a:p>
            <a:pPr algn="just"/>
            <a:endParaRPr lang="en-US" sz="2000" dirty="0">
              <a:solidFill>
                <a:schemeClr val="tx2">
                  <a:lumMod val="90000"/>
                  <a:lumOff val="10000"/>
                </a:schemeClr>
              </a:solidFill>
              <a:latin typeface="Cambria" pitchFamily="18" charset="0"/>
            </a:endParaRPr>
          </a:p>
          <a:p>
            <a:pPr algn="just"/>
            <a:r>
              <a:rPr lang="en-US" sz="2000" dirty="0">
                <a:solidFill>
                  <a:schemeClr val="tx2">
                    <a:lumMod val="90000"/>
                    <a:lumOff val="10000"/>
                  </a:schemeClr>
                </a:solidFill>
                <a:latin typeface="Cambria" pitchFamily="18" charset="0"/>
              </a:rPr>
              <a:t>Resource string </a:t>
            </a:r>
            <a:r>
              <a:rPr lang="en-US" sz="2000" dirty="0" err="1">
                <a:solidFill>
                  <a:schemeClr val="tx2">
                    <a:lumMod val="90000"/>
                    <a:lumOff val="10000"/>
                  </a:schemeClr>
                </a:solidFill>
                <a:latin typeface="Cambria" pitchFamily="18" charset="0"/>
              </a:rPr>
              <a:t>được</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để</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trong</a:t>
            </a:r>
            <a:r>
              <a:rPr lang="en-US" sz="2000" dirty="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thư</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mục</a:t>
            </a:r>
            <a:r>
              <a:rPr lang="en-US" sz="2000" dirty="0">
                <a:solidFill>
                  <a:schemeClr val="tx2">
                    <a:lumMod val="90000"/>
                    <a:lumOff val="10000"/>
                  </a:schemeClr>
                </a:solidFill>
                <a:latin typeface="Cambria" pitchFamily="18" charset="0"/>
              </a:rPr>
              <a:t> </a:t>
            </a:r>
            <a:r>
              <a:rPr lang="en-US" sz="2000" b="1" i="1" dirty="0" smtClean="0">
                <a:solidFill>
                  <a:schemeClr val="tx2">
                    <a:lumMod val="90000"/>
                    <a:lumOff val="10000"/>
                  </a:schemeClr>
                </a:solidFill>
                <a:latin typeface="Cambria" pitchFamily="18" charset="0"/>
              </a:rPr>
              <a:t>res/values</a:t>
            </a:r>
            <a:r>
              <a:rPr lang="en-US" sz="2000" b="1" i="1" dirty="0" smtClean="0">
                <a:solidFill>
                  <a:schemeClr val="tx2">
                    <a:lumMod val="90000"/>
                    <a:lumOff val="10000"/>
                  </a:schemeClr>
                </a:solidFill>
                <a:latin typeface="Cambria" pitchFamily="18" charset="0"/>
              </a:rPr>
              <a:t>/</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và</a:t>
            </a:r>
            <a:r>
              <a:rPr lang="en-US" sz="2000" dirty="0" smtClean="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nằm</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trong</a:t>
            </a:r>
            <a:r>
              <a:rPr lang="en-US" sz="2000" dirty="0">
                <a:solidFill>
                  <a:schemeClr val="tx2">
                    <a:lumMod val="90000"/>
                    <a:lumOff val="10000"/>
                  </a:schemeClr>
                </a:solidFill>
                <a:latin typeface="Cambria" pitchFamily="18" charset="0"/>
              </a:rPr>
              <a:t> file </a:t>
            </a:r>
            <a:r>
              <a:rPr lang="en-US" sz="2000" b="1" i="1" dirty="0">
                <a:solidFill>
                  <a:schemeClr val="tx2">
                    <a:lumMod val="90000"/>
                    <a:lumOff val="10000"/>
                  </a:schemeClr>
                </a:solidFill>
                <a:latin typeface="Cambria" pitchFamily="18" charset="0"/>
              </a:rPr>
              <a:t>strings.xml</a:t>
            </a:r>
            <a:r>
              <a:rPr lang="en-US" sz="2000" dirty="0">
                <a:solidFill>
                  <a:schemeClr val="tx2">
                    <a:lumMod val="90000"/>
                    <a:lumOff val="10000"/>
                  </a:schemeClr>
                </a:solidFill>
                <a:latin typeface="Cambria" pitchFamily="18" charset="0"/>
              </a:rPr>
              <a:t>.</a:t>
            </a:r>
          </a:p>
          <a:p>
            <a:pPr algn="just"/>
            <a:endParaRPr lang="en-US" sz="2000" dirty="0">
              <a:solidFill>
                <a:schemeClr val="tx2">
                  <a:lumMod val="90000"/>
                  <a:lumOff val="10000"/>
                </a:schemeClr>
              </a:solidFill>
              <a:latin typeface="Cambria" pitchFamily="18" charset="0"/>
            </a:endParaRPr>
          </a:p>
        </p:txBody>
      </p:sp>
      <p:sp>
        <p:nvSpPr>
          <p:cNvPr id="24" name="Freeform 99">
            <a:extLst>
              <a:ext uri="{FF2B5EF4-FFF2-40B4-BE49-F238E27FC236}">
                <a16:creationId xmlns:a16="http://schemas.microsoft.com/office/drawing/2014/main" id="{C7BAA9AE-B90A-214F-A3B6-5E97B2F9C120}"/>
              </a:ext>
            </a:extLst>
          </p:cNvPr>
          <p:cNvSpPr>
            <a:spLocks noChangeAspect="1"/>
          </p:cNvSpPr>
          <p:nvPr/>
        </p:nvSpPr>
        <p:spPr bwMode="auto">
          <a:xfrm>
            <a:off x="3958915" y="3278935"/>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3"/>
          </a:solidFill>
          <a:ln>
            <a:noFill/>
          </a:ln>
        </p:spPr>
        <p:txBody>
          <a:bodyPr wrap="none" anchor="ctr"/>
          <a:lstStyle/>
          <a:p>
            <a:endParaRPr lang="es-ES_tradnl"/>
          </a:p>
        </p:txBody>
      </p:sp>
      <p:sp>
        <p:nvSpPr>
          <p:cNvPr id="25" name="Freeform 99">
            <a:extLst>
              <a:ext uri="{FF2B5EF4-FFF2-40B4-BE49-F238E27FC236}">
                <a16:creationId xmlns:a16="http://schemas.microsoft.com/office/drawing/2014/main" id="{47FBCBF4-B6C8-1240-A188-F2DE5535FB96}"/>
              </a:ext>
            </a:extLst>
          </p:cNvPr>
          <p:cNvSpPr>
            <a:spLocks noChangeAspect="1"/>
          </p:cNvSpPr>
          <p:nvPr/>
        </p:nvSpPr>
        <p:spPr bwMode="auto">
          <a:xfrm>
            <a:off x="3958915" y="923664"/>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2"/>
          </a:solidFill>
          <a:ln>
            <a:noFill/>
          </a:ln>
        </p:spPr>
        <p:txBody>
          <a:bodyPr wrap="none" anchor="ctr"/>
          <a:lstStyle/>
          <a:p>
            <a:endParaRPr lang="es-ES_tradnl"/>
          </a:p>
        </p:txBody>
      </p:sp>
      <p:sp>
        <p:nvSpPr>
          <p:cNvPr id="26" name="Freeform 99">
            <a:extLst>
              <a:ext uri="{FF2B5EF4-FFF2-40B4-BE49-F238E27FC236}">
                <a16:creationId xmlns:a16="http://schemas.microsoft.com/office/drawing/2014/main" id="{9180F042-20F6-1A47-986E-A6028FBBB28C}"/>
              </a:ext>
            </a:extLst>
          </p:cNvPr>
          <p:cNvSpPr>
            <a:spLocks noChangeAspect="1"/>
          </p:cNvSpPr>
          <p:nvPr/>
        </p:nvSpPr>
        <p:spPr bwMode="auto">
          <a:xfrm>
            <a:off x="3958572" y="2342163"/>
            <a:ext cx="266452" cy="197632"/>
          </a:xfrm>
          <a:custGeom>
            <a:avLst/>
            <a:gdLst>
              <a:gd name="T0" fmla="*/ 218880 w 1006"/>
              <a:gd name="T1" fmla="*/ 324046 h 746"/>
              <a:gd name="T2" fmla="*/ 218880 w 1006"/>
              <a:gd name="T3" fmla="*/ 324046 h 746"/>
              <a:gd name="T4" fmla="*/ 93992 w 1006"/>
              <a:gd name="T5" fmla="*/ 54805 h 746"/>
              <a:gd name="T6" fmla="*/ 93992 w 1006"/>
              <a:gd name="T7" fmla="*/ 54805 h 746"/>
              <a:gd name="T8" fmla="*/ 218880 w 1006"/>
              <a:gd name="T9" fmla="*/ 100041 h 746"/>
              <a:gd name="T10" fmla="*/ 218880 w 1006"/>
              <a:gd name="T11" fmla="*/ 100041 h 746"/>
              <a:gd name="T12" fmla="*/ 343333 w 1006"/>
              <a:gd name="T13" fmla="*/ 54805 h 746"/>
              <a:gd name="T14" fmla="*/ 343333 w 1006"/>
              <a:gd name="T15" fmla="*/ 54805 h 746"/>
              <a:gd name="T16" fmla="*/ 218880 w 1006"/>
              <a:gd name="T17" fmla="*/ 324046 h 7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6" h="746">
                <a:moveTo>
                  <a:pt x="503" y="745"/>
                </a:moveTo>
                <a:lnTo>
                  <a:pt x="503" y="745"/>
                </a:lnTo>
                <a:cubicBezTo>
                  <a:pt x="503" y="745"/>
                  <a:pt x="0" y="340"/>
                  <a:pt x="216" y="126"/>
                </a:cubicBezTo>
                <a:cubicBezTo>
                  <a:pt x="344" y="0"/>
                  <a:pt x="503" y="230"/>
                  <a:pt x="503" y="230"/>
                </a:cubicBezTo>
                <a:cubicBezTo>
                  <a:pt x="503" y="230"/>
                  <a:pt x="661" y="0"/>
                  <a:pt x="789" y="126"/>
                </a:cubicBezTo>
                <a:cubicBezTo>
                  <a:pt x="1005" y="340"/>
                  <a:pt x="503" y="745"/>
                  <a:pt x="503" y="745"/>
                </a:cubicBezTo>
              </a:path>
            </a:pathLst>
          </a:custGeom>
          <a:solidFill>
            <a:schemeClr val="accent1"/>
          </a:solidFill>
          <a:ln>
            <a:noFill/>
          </a:ln>
        </p:spPr>
        <p:txBody>
          <a:bodyPr wrap="none" anchor="ctr"/>
          <a:lstStyle/>
          <a:p>
            <a:endParaRPr lang="es-ES_tradnl"/>
          </a:p>
        </p:txBody>
      </p:sp>
      <p:pic>
        <p:nvPicPr>
          <p:cNvPr id="27" name="Picture 2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pic>
        <p:nvPicPr>
          <p:cNvPr id="4098" name="Picture 2" descr="Các thẻ là những nơi được tô sáng bên trong resourc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99650" y="4048631"/>
            <a:ext cx="6169286" cy="104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41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06310-A0F2-904D-A256-0327958BEE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35026">
            <a:off x="2401880" y="-3368202"/>
            <a:ext cx="4461131" cy="5037545"/>
          </a:xfrm>
          <a:prstGeom prst="rect">
            <a:avLst/>
          </a:prstGeom>
        </p:spPr>
      </p:pic>
      <p:sp>
        <p:nvSpPr>
          <p:cNvPr id="3" name="Rectangle 2"/>
          <p:cNvSpPr/>
          <p:nvPr/>
        </p:nvSpPr>
        <p:spPr>
          <a:xfrm>
            <a:off x="3167941" y="142209"/>
            <a:ext cx="2940228" cy="707886"/>
          </a:xfrm>
          <a:prstGeom prst="rect">
            <a:avLst/>
          </a:prstGeom>
        </p:spPr>
        <p:txBody>
          <a:bodyPr wrap="none">
            <a:spAutoFit/>
          </a:bodyPr>
          <a:lstStyle/>
          <a:p>
            <a:r>
              <a:rPr lang="en-US" sz="4000" b="1">
                <a:solidFill>
                  <a:schemeClr val="bg1"/>
                </a:solidFill>
                <a:effectLst>
                  <a:outerShdw blurRad="38100" dist="38100" dir="2700000" algn="tl">
                    <a:srgbClr val="000000">
                      <a:alpha val="43137"/>
                    </a:srgbClr>
                  </a:outerShdw>
                </a:effectLst>
                <a:latin typeface="Cambria" pitchFamily="18" charset="0"/>
              </a:rPr>
              <a:t>Plain String</a:t>
            </a:r>
            <a:endParaRPr lang="vi-VN" sz="4000">
              <a:solidFill>
                <a:schemeClr val="bg1"/>
              </a:solidFill>
              <a:effectLst>
                <a:outerShdw blurRad="38100" dist="38100" dir="2700000" algn="tl">
                  <a:srgbClr val="000000">
                    <a:alpha val="43137"/>
                  </a:srgbClr>
                </a:outerShdw>
              </a:effectLst>
              <a:latin typeface="Cambria" pitchFamily="18" charset="0"/>
            </a:endParaRPr>
          </a:p>
        </p:txBody>
      </p:sp>
      <p:sp>
        <p:nvSpPr>
          <p:cNvPr id="4" name="Content Placeholder 2"/>
          <p:cNvSpPr txBox="1">
            <a:spLocks/>
          </p:cNvSpPr>
          <p:nvPr/>
        </p:nvSpPr>
        <p:spPr>
          <a:xfrm>
            <a:off x="410819" y="1223917"/>
            <a:ext cx="7272130" cy="320537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smtClean="0">
                <a:solidFill>
                  <a:schemeClr val="tx2">
                    <a:lumMod val="90000"/>
                    <a:lumOff val="10000"/>
                  </a:schemeClr>
                </a:solidFill>
                <a:latin typeface="Cambria" pitchFamily="18" charset="0"/>
              </a:rPr>
              <a:t>Đây là </a:t>
            </a:r>
            <a:r>
              <a:rPr lang="en-US" sz="1600" i="1" smtClean="0">
                <a:solidFill>
                  <a:schemeClr val="tx2">
                    <a:lumMod val="90000"/>
                    <a:lumOff val="10000"/>
                  </a:schemeClr>
                </a:solidFill>
                <a:latin typeface="Cambria" pitchFamily="18" charset="0"/>
              </a:rPr>
              <a:t>“string không có định dạng, hay không có phong cách”</a:t>
            </a:r>
            <a:r>
              <a:rPr lang="en-US" sz="1600" smtClean="0">
                <a:solidFill>
                  <a:schemeClr val="tx2">
                    <a:lumMod val="90000"/>
                    <a:lumOff val="10000"/>
                  </a:schemeClr>
                </a:solidFill>
                <a:latin typeface="Cambria" pitchFamily="18" charset="0"/>
              </a:rPr>
              <a:t>. </a:t>
            </a:r>
          </a:p>
          <a:p>
            <a:pPr marL="0" indent="0">
              <a:buNone/>
            </a:pPr>
            <a:r>
              <a:rPr lang="en-US" sz="1600" b="1" smtClean="0">
                <a:solidFill>
                  <a:schemeClr val="tx2">
                    <a:lumMod val="90000"/>
                    <a:lumOff val="10000"/>
                  </a:schemeClr>
                </a:solidFill>
                <a:latin typeface="Cambria" pitchFamily="18" charset="0"/>
              </a:rPr>
              <a:t>Khai Báo Plain String:</a:t>
            </a:r>
          </a:p>
          <a:p>
            <a:pPr marL="0" indent="0">
              <a:buNone/>
            </a:pPr>
            <a:endParaRPr lang="en-US" sz="1600" b="1" smtClean="0">
              <a:solidFill>
                <a:schemeClr val="tx2">
                  <a:lumMod val="90000"/>
                  <a:lumOff val="10000"/>
                </a:schemeClr>
              </a:solidFill>
              <a:latin typeface="Cambria" pitchFamily="18" charset="0"/>
            </a:endParaRPr>
          </a:p>
          <a:p>
            <a:pPr marL="0" indent="0">
              <a:buNone/>
            </a:pPr>
            <a:endParaRPr lang="en-US" sz="1600" b="1" smtClean="0">
              <a:solidFill>
                <a:schemeClr val="tx2">
                  <a:lumMod val="90000"/>
                  <a:lumOff val="10000"/>
                </a:schemeClr>
              </a:solidFill>
              <a:latin typeface="Cambria" pitchFamily="18" charset="0"/>
            </a:endParaRPr>
          </a:p>
          <a:p>
            <a:pPr marL="0" indent="0">
              <a:buNone/>
            </a:pPr>
            <a:r>
              <a:rPr lang="en-US" sz="1600" b="1" smtClean="0">
                <a:solidFill>
                  <a:schemeClr val="tx2">
                    <a:lumMod val="90000"/>
                    <a:lumOff val="10000"/>
                  </a:schemeClr>
                </a:solidFill>
                <a:latin typeface="Cambria" pitchFamily="18" charset="0"/>
              </a:rPr>
              <a:t>Truy Xuất Đến Plain String: </a:t>
            </a:r>
          </a:p>
          <a:p>
            <a:pPr marL="0" indent="0">
              <a:buNone/>
            </a:pPr>
            <a:r>
              <a:rPr lang="en-US" sz="1600" smtClean="0">
                <a:solidFill>
                  <a:schemeClr val="tx2">
                    <a:lumMod val="90000"/>
                    <a:lumOff val="10000"/>
                  </a:schemeClr>
                </a:solidFill>
                <a:latin typeface="Cambria" pitchFamily="18" charset="0"/>
              </a:rPr>
              <a:t>Từ bất kỳ file XML, hay từ file </a:t>
            </a:r>
            <a:r>
              <a:rPr lang="en-US" sz="1600" b="1" i="1" smtClean="0">
                <a:solidFill>
                  <a:schemeClr val="tx2">
                    <a:lumMod val="90000"/>
                    <a:lumOff val="10000"/>
                  </a:schemeClr>
                </a:solidFill>
                <a:latin typeface="Cambria" pitchFamily="18" charset="0"/>
              </a:rPr>
              <a:t>AndroidManifest.XML: </a:t>
            </a:r>
            <a:r>
              <a:rPr lang="en-US" sz="1600" smtClean="0">
                <a:solidFill>
                  <a:schemeClr val="tx2">
                    <a:lumMod val="90000"/>
                    <a:lumOff val="10000"/>
                  </a:schemeClr>
                </a:solidFill>
                <a:latin typeface="Cambria" pitchFamily="18" charset="0"/>
              </a:rPr>
              <a:t>truy xuất bằng cách gọi </a:t>
            </a:r>
            <a:r>
              <a:rPr lang="en-US" sz="1600" b="1" i="1" smtClean="0">
                <a:solidFill>
                  <a:schemeClr val="tx2">
                    <a:lumMod val="90000"/>
                    <a:lumOff val="10000"/>
                  </a:schemeClr>
                </a:solidFill>
                <a:latin typeface="Cambria" pitchFamily="18" charset="0"/>
              </a:rPr>
              <a:t>@string/tên_string</a:t>
            </a:r>
            <a:r>
              <a:rPr lang="en-US" sz="1600" smtClean="0">
                <a:solidFill>
                  <a:schemeClr val="tx2">
                    <a:lumMod val="90000"/>
                    <a:lumOff val="10000"/>
                  </a:schemeClr>
                </a:solidFill>
                <a:latin typeface="Cambria" pitchFamily="18" charset="0"/>
              </a:rPr>
              <a:t> </a:t>
            </a:r>
            <a:endParaRPr lang="en-US" sz="1600" b="1" smtClean="0">
              <a:solidFill>
                <a:schemeClr val="tx2">
                  <a:lumMod val="90000"/>
                  <a:lumOff val="10000"/>
                </a:schemeClr>
              </a:solidFill>
              <a:latin typeface="Cambria" pitchFamily="18" charset="0"/>
            </a:endParaRPr>
          </a:p>
          <a:p>
            <a:pPr marL="0" indent="0">
              <a:buNone/>
            </a:pPr>
            <a:r>
              <a:rPr lang="en-US" sz="1600" smtClean="0">
                <a:solidFill>
                  <a:schemeClr val="tx2">
                    <a:lumMod val="90000"/>
                    <a:lumOff val="10000"/>
                  </a:schemeClr>
                </a:solidFill>
                <a:latin typeface="Cambria" pitchFamily="18" charset="0"/>
              </a:rPr>
              <a:t>Từ Java source code: truy xuất bằng cách gọi </a:t>
            </a:r>
            <a:r>
              <a:rPr lang="en-US" sz="1600" b="1" i="1" smtClean="0">
                <a:solidFill>
                  <a:schemeClr val="tx2">
                    <a:lumMod val="90000"/>
                    <a:lumOff val="10000"/>
                  </a:schemeClr>
                </a:solidFill>
                <a:latin typeface="Cambria" pitchFamily="18" charset="0"/>
              </a:rPr>
              <a:t>R.string.tên_string</a:t>
            </a:r>
            <a:r>
              <a:rPr lang="en-US" sz="1600" smtClean="0">
                <a:solidFill>
                  <a:schemeClr val="tx2">
                    <a:lumMod val="90000"/>
                    <a:lumOff val="10000"/>
                  </a:schemeClr>
                </a:solidFill>
                <a:latin typeface="Cambria" pitchFamily="18" charset="0"/>
              </a:rPr>
              <a:t>.</a:t>
            </a:r>
          </a:p>
          <a:p>
            <a:pPr marL="0" indent="0">
              <a:buNone/>
            </a:pPr>
            <a:endParaRPr lang="en-US" sz="1600" b="1" dirty="0">
              <a:solidFill>
                <a:schemeClr val="tx2">
                  <a:lumMod val="90000"/>
                  <a:lumOff val="10000"/>
                </a:schemeClr>
              </a:solidFill>
              <a:latin typeface="Cambria"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2078654"/>
              </p:ext>
            </p:extLst>
          </p:nvPr>
        </p:nvGraphicFramePr>
        <p:xfrm>
          <a:off x="1129168" y="3830456"/>
          <a:ext cx="6931467" cy="1038636"/>
        </p:xfrm>
        <a:graphic>
          <a:graphicData uri="http://schemas.openxmlformats.org/drawingml/2006/table">
            <a:tbl>
              <a:tblPr firstRow="1" firstCol="1" bandRow="1">
                <a:tableStyleId>{5C22544A-7EE6-4342-B048-85BDC9FD1C3A}</a:tableStyleId>
              </a:tblPr>
              <a:tblGrid>
                <a:gridCol w="204644">
                  <a:extLst>
                    <a:ext uri="{9D8B030D-6E8A-4147-A177-3AD203B41FA5}">
                      <a16:colId xmlns:a16="http://schemas.microsoft.com/office/drawing/2014/main" val="20000"/>
                    </a:ext>
                  </a:extLst>
                </a:gridCol>
                <a:gridCol w="6726823">
                  <a:extLst>
                    <a:ext uri="{9D8B030D-6E8A-4147-A177-3AD203B41FA5}">
                      <a16:colId xmlns:a16="http://schemas.microsoft.com/office/drawing/2014/main" val="20001"/>
                    </a:ext>
                  </a:extLst>
                </a:gridCol>
              </a:tblGrid>
              <a:tr h="1038636">
                <a:tc>
                  <a:txBody>
                    <a:bodyPr/>
                    <a:lstStyle/>
                    <a:p>
                      <a:pPr>
                        <a:lnSpc>
                          <a:spcPct val="107000"/>
                        </a:lnSpc>
                        <a:spcAft>
                          <a:spcPts val="0"/>
                        </a:spcAft>
                      </a:pPr>
                      <a:r>
                        <a:rPr lang="en-US" sz="1100" b="0" dirty="0">
                          <a:effectLst/>
                          <a:latin typeface="Cambria" pitchFamily="18" charset="0"/>
                        </a:rPr>
                        <a:t>1</a:t>
                      </a:r>
                    </a:p>
                    <a:p>
                      <a:pPr>
                        <a:lnSpc>
                          <a:spcPct val="107000"/>
                        </a:lnSpc>
                        <a:spcAft>
                          <a:spcPts val="0"/>
                        </a:spcAft>
                      </a:pPr>
                      <a:r>
                        <a:rPr lang="en-US" sz="1100" b="0" dirty="0">
                          <a:effectLst/>
                          <a:latin typeface="Cambria" pitchFamily="18" charset="0"/>
                        </a:rPr>
                        <a:t>2</a:t>
                      </a:r>
                    </a:p>
                    <a:p>
                      <a:pPr>
                        <a:lnSpc>
                          <a:spcPct val="107000"/>
                        </a:lnSpc>
                        <a:spcAft>
                          <a:spcPts val="0"/>
                        </a:spcAft>
                      </a:pPr>
                      <a:r>
                        <a:rPr lang="en-US" sz="1100" b="0" dirty="0">
                          <a:effectLst/>
                          <a:latin typeface="Cambria" pitchFamily="18" charset="0"/>
                        </a:rPr>
                        <a:t>3</a:t>
                      </a:r>
                    </a:p>
                    <a:p>
                      <a:pPr>
                        <a:lnSpc>
                          <a:spcPct val="107000"/>
                        </a:lnSpc>
                        <a:spcAft>
                          <a:spcPts val="0"/>
                        </a:spcAft>
                      </a:pPr>
                      <a:r>
                        <a:rPr lang="en-US" sz="1100" b="0" dirty="0">
                          <a:effectLst/>
                          <a:latin typeface="Cambria" pitchFamily="18" charset="0"/>
                        </a:rPr>
                        <a:t>4</a:t>
                      </a:r>
                    </a:p>
                    <a:p>
                      <a:pPr>
                        <a:lnSpc>
                          <a:spcPct val="107000"/>
                        </a:lnSpc>
                        <a:spcAft>
                          <a:spcPts val="0"/>
                        </a:spcAft>
                      </a:pPr>
                      <a:r>
                        <a:rPr lang="en-US" sz="1100" b="0" dirty="0">
                          <a:effectLst/>
                          <a:latin typeface="Cambria" pitchFamily="18" charset="0"/>
                        </a:rPr>
                        <a:t>5</a:t>
                      </a:r>
                      <a:endParaRPr lang="en-US" sz="1100" b="0" dirty="0">
                        <a:effectLst/>
                        <a:latin typeface="Cambria" pitchFamily="18" charset="0"/>
                        <a:ea typeface="Calibri" panose="020F0502020204030204" pitchFamily="34" charset="0"/>
                        <a:cs typeface="Times New Roman" panose="02020603050405020304" pitchFamily="18" charset="0"/>
                      </a:endParaRPr>
                    </a:p>
                  </a:txBody>
                  <a:tcPr marL="0" marR="0" marT="0" marB="0" anchor="ctr"/>
                </a:tc>
                <a:tc>
                  <a:txBody>
                    <a:bodyPr/>
                    <a:lstStyle/>
                    <a:p>
                      <a:pPr>
                        <a:lnSpc>
                          <a:spcPct val="107000"/>
                        </a:lnSpc>
                        <a:spcAft>
                          <a:spcPts val="0"/>
                        </a:spcAft>
                      </a:pPr>
                      <a:r>
                        <a:rPr lang="en-US" sz="1100" b="0" dirty="0">
                          <a:effectLst/>
                          <a:latin typeface="Cambria" pitchFamily="18" charset="0"/>
                        </a:rPr>
                        <a:t>// </a:t>
                      </a:r>
                      <a:r>
                        <a:rPr lang="en-US" sz="1100" b="0" dirty="0" err="1">
                          <a:effectLst/>
                          <a:latin typeface="Cambria" pitchFamily="18" charset="0"/>
                        </a:rPr>
                        <a:t>Khai</a:t>
                      </a:r>
                      <a:r>
                        <a:rPr lang="en-US" sz="1100" b="0" dirty="0">
                          <a:effectLst/>
                          <a:latin typeface="Cambria" pitchFamily="18" charset="0"/>
                        </a:rPr>
                        <a:t> </a:t>
                      </a:r>
                      <a:r>
                        <a:rPr lang="en-US" sz="1100" b="0" dirty="0" err="1">
                          <a:effectLst/>
                          <a:latin typeface="Cambria" pitchFamily="18" charset="0"/>
                        </a:rPr>
                        <a:t>báo</a:t>
                      </a:r>
                      <a:r>
                        <a:rPr lang="en-US" sz="1100" b="0" dirty="0">
                          <a:effectLst/>
                          <a:latin typeface="Cambria" pitchFamily="18" charset="0"/>
                        </a:rPr>
                        <a:t> </a:t>
                      </a:r>
                      <a:r>
                        <a:rPr lang="en-US" sz="1100" b="0" dirty="0" err="1">
                          <a:effectLst/>
                          <a:latin typeface="Cambria" pitchFamily="18" charset="0"/>
                        </a:rPr>
                        <a:t>TextView</a:t>
                      </a:r>
                      <a:r>
                        <a:rPr lang="en-US" sz="1100" b="0" dirty="0">
                          <a:effectLst/>
                          <a:latin typeface="Cambria" pitchFamily="18" charset="0"/>
                        </a:rPr>
                        <a:t> </a:t>
                      </a:r>
                      <a:r>
                        <a:rPr lang="en-US" sz="1100" b="0" dirty="0" err="1">
                          <a:effectLst/>
                          <a:latin typeface="Cambria" pitchFamily="18" charset="0"/>
                        </a:rPr>
                        <a:t>chính</a:t>
                      </a:r>
                      <a:r>
                        <a:rPr lang="en-US" sz="1100" b="0" dirty="0">
                          <a:effectLst/>
                          <a:latin typeface="Cambria" pitchFamily="18" charset="0"/>
                        </a:rPr>
                        <a:t> </a:t>
                      </a:r>
                      <a:r>
                        <a:rPr lang="en-US" sz="1100" b="0" dirty="0" err="1">
                          <a:effectLst/>
                          <a:latin typeface="Cambria" pitchFamily="18" charset="0"/>
                        </a:rPr>
                        <a:t>là</a:t>
                      </a:r>
                      <a:r>
                        <a:rPr lang="en-US" sz="1100" b="0" dirty="0">
                          <a:effectLst/>
                          <a:latin typeface="Cambria" pitchFamily="18" charset="0"/>
                        </a:rPr>
                        <a:t> </a:t>
                      </a:r>
                      <a:r>
                        <a:rPr lang="en-US" sz="1100" b="0" dirty="0" err="1">
                          <a:effectLst/>
                          <a:latin typeface="Cambria" pitchFamily="18" charset="0"/>
                        </a:rPr>
                        <a:t>TextView</a:t>
                      </a:r>
                      <a:r>
                        <a:rPr lang="en-US" sz="1100" b="0" dirty="0">
                          <a:effectLst/>
                          <a:latin typeface="Cambria" pitchFamily="18" charset="0"/>
                        </a:rPr>
                        <a:t> </a:t>
                      </a:r>
                      <a:r>
                        <a:rPr lang="en-US" sz="1100" b="0" dirty="0" err="1">
                          <a:effectLst/>
                          <a:latin typeface="Cambria" pitchFamily="18" charset="0"/>
                        </a:rPr>
                        <a:t>từ</a:t>
                      </a:r>
                      <a:r>
                        <a:rPr lang="en-US" sz="1100" b="0" dirty="0">
                          <a:effectLst/>
                          <a:latin typeface="Cambria" pitchFamily="18" charset="0"/>
                        </a:rPr>
                        <a:t> XML resource, </a:t>
                      </a:r>
                      <a:r>
                        <a:rPr lang="en-US" sz="1100" b="0" dirty="0" err="1">
                          <a:effectLst/>
                          <a:latin typeface="Cambria" pitchFamily="18" charset="0"/>
                        </a:rPr>
                        <a:t>với</a:t>
                      </a:r>
                      <a:r>
                        <a:rPr lang="en-US" sz="1100" b="0" dirty="0">
                          <a:effectLst/>
                          <a:latin typeface="Cambria" pitchFamily="18" charset="0"/>
                        </a:rPr>
                        <a:t> id </a:t>
                      </a:r>
                      <a:r>
                        <a:rPr lang="en-US" sz="1100" b="0" dirty="0" err="1">
                          <a:effectLst/>
                          <a:latin typeface="Cambria" pitchFamily="18" charset="0"/>
                        </a:rPr>
                        <a:t>đã</a:t>
                      </a:r>
                      <a:r>
                        <a:rPr lang="en-US" sz="1100" b="0" dirty="0">
                          <a:effectLst/>
                          <a:latin typeface="Cambria" pitchFamily="18" charset="0"/>
                        </a:rPr>
                        <a:t> </a:t>
                      </a:r>
                      <a:r>
                        <a:rPr lang="en-US" sz="1100" b="0" dirty="0" err="1">
                          <a:effectLst/>
                          <a:latin typeface="Cambria" pitchFamily="18" charset="0"/>
                        </a:rPr>
                        <a:t>khai</a:t>
                      </a:r>
                      <a:r>
                        <a:rPr lang="en-US" sz="1100" b="0" dirty="0">
                          <a:effectLst/>
                          <a:latin typeface="Cambria" pitchFamily="18" charset="0"/>
                        </a:rPr>
                        <a:t> </a:t>
                      </a:r>
                      <a:r>
                        <a:rPr lang="en-US" sz="1100" b="0" dirty="0" err="1">
                          <a:effectLst/>
                          <a:latin typeface="Cambria" pitchFamily="18" charset="0"/>
                        </a:rPr>
                        <a:t>báo</a:t>
                      </a:r>
                      <a:r>
                        <a:rPr lang="en-US" sz="1100" b="0" dirty="0">
                          <a:effectLst/>
                          <a:latin typeface="Cambria" pitchFamily="18" charset="0"/>
                        </a:rPr>
                        <a:t> </a:t>
                      </a:r>
                      <a:r>
                        <a:rPr lang="en-US" sz="1100" b="0" dirty="0" err="1">
                          <a:effectLst/>
                          <a:latin typeface="Cambria" pitchFamily="18" charset="0"/>
                        </a:rPr>
                        <a:t>là</a:t>
                      </a:r>
                      <a:r>
                        <a:rPr lang="en-US" sz="1100" b="0" dirty="0">
                          <a:effectLst/>
                          <a:latin typeface="Cambria" pitchFamily="18" charset="0"/>
                        </a:rPr>
                        <a:t> </a:t>
                      </a:r>
                      <a:r>
                        <a:rPr lang="en-US" sz="1100" b="0" dirty="0" err="1">
                          <a:effectLst/>
                          <a:latin typeface="Cambria" pitchFamily="18" charset="0"/>
                        </a:rPr>
                        <a:t>activity_main_tv_empty</a:t>
                      </a:r>
                      <a:endParaRPr lang="en-US" sz="1100" b="0" dirty="0">
                        <a:effectLst/>
                        <a:latin typeface="Cambria" pitchFamily="18" charset="0"/>
                      </a:endParaRPr>
                    </a:p>
                    <a:p>
                      <a:pPr>
                        <a:lnSpc>
                          <a:spcPct val="107000"/>
                        </a:lnSpc>
                        <a:spcAft>
                          <a:spcPts val="0"/>
                        </a:spcAft>
                      </a:pPr>
                      <a:r>
                        <a:rPr lang="en-US" sz="1100" b="0" dirty="0" err="1">
                          <a:effectLst/>
                          <a:latin typeface="Cambria" pitchFamily="18" charset="0"/>
                        </a:rPr>
                        <a:t>TextView</a:t>
                      </a:r>
                      <a:r>
                        <a:rPr lang="en-US" sz="1100" b="0" dirty="0">
                          <a:effectLst/>
                          <a:latin typeface="Cambria" pitchFamily="18" charset="0"/>
                        </a:rPr>
                        <a:t> </a:t>
                      </a:r>
                      <a:r>
                        <a:rPr lang="en-US" sz="1100" b="0" dirty="0" err="1">
                          <a:effectLst/>
                          <a:latin typeface="Cambria" pitchFamily="18" charset="0"/>
                        </a:rPr>
                        <a:t>textView</a:t>
                      </a:r>
                      <a:r>
                        <a:rPr lang="en-US" sz="1100" b="0" dirty="0">
                          <a:effectLst/>
                          <a:latin typeface="Cambria" pitchFamily="18" charset="0"/>
                        </a:rPr>
                        <a:t> = (</a:t>
                      </a:r>
                      <a:r>
                        <a:rPr lang="en-US" sz="1100" b="0" dirty="0" err="1">
                          <a:effectLst/>
                          <a:latin typeface="Cambria" pitchFamily="18" charset="0"/>
                        </a:rPr>
                        <a:t>TextView</a:t>
                      </a:r>
                      <a:r>
                        <a:rPr lang="en-US" sz="1100" b="0" dirty="0">
                          <a:effectLst/>
                          <a:latin typeface="Cambria" pitchFamily="18" charset="0"/>
                        </a:rPr>
                        <a:t>) </a:t>
                      </a:r>
                      <a:r>
                        <a:rPr lang="en-US" sz="1100" b="0" dirty="0" err="1">
                          <a:effectLst/>
                          <a:latin typeface="Cambria" pitchFamily="18" charset="0"/>
                        </a:rPr>
                        <a:t>findViewById</a:t>
                      </a:r>
                      <a:r>
                        <a:rPr lang="en-US" sz="1100" b="0" dirty="0">
                          <a:effectLst/>
                          <a:latin typeface="Cambria" pitchFamily="18" charset="0"/>
                        </a:rPr>
                        <a:t>(</a:t>
                      </a:r>
                      <a:r>
                        <a:rPr lang="en-US" sz="1100" b="0" dirty="0" err="1">
                          <a:effectLst/>
                          <a:latin typeface="Cambria" pitchFamily="18" charset="0"/>
                        </a:rPr>
                        <a:t>R.id.activity_main_tv_empty</a:t>
                      </a:r>
                      <a:r>
                        <a:rPr lang="en-US" sz="1100" b="0" dirty="0">
                          <a:effectLst/>
                          <a:latin typeface="Cambria" pitchFamily="18" charset="0"/>
                        </a:rPr>
                        <a:t>);</a:t>
                      </a:r>
                    </a:p>
                    <a:p>
                      <a:pPr>
                        <a:lnSpc>
                          <a:spcPct val="107000"/>
                        </a:lnSpc>
                        <a:spcAft>
                          <a:spcPts val="0"/>
                        </a:spcAft>
                      </a:pPr>
                      <a:r>
                        <a:rPr lang="en-US" sz="1100" b="0" dirty="0">
                          <a:effectLst/>
                          <a:latin typeface="Cambria" pitchFamily="18" charset="0"/>
                        </a:rPr>
                        <a:t>         </a:t>
                      </a:r>
                    </a:p>
                    <a:p>
                      <a:pPr>
                        <a:lnSpc>
                          <a:spcPct val="107000"/>
                        </a:lnSpc>
                        <a:spcAft>
                          <a:spcPts val="0"/>
                        </a:spcAft>
                      </a:pPr>
                      <a:r>
                        <a:rPr lang="en-US" sz="1100" b="0" dirty="0">
                          <a:effectLst/>
                          <a:latin typeface="Cambria" pitchFamily="18" charset="0"/>
                        </a:rPr>
                        <a:t>// Set plain text </a:t>
                      </a:r>
                      <a:r>
                        <a:rPr lang="en-US" sz="1100" b="0" dirty="0" err="1">
                          <a:effectLst/>
                          <a:latin typeface="Cambria" pitchFamily="18" charset="0"/>
                        </a:rPr>
                        <a:t>cho</a:t>
                      </a:r>
                      <a:r>
                        <a:rPr lang="en-US" sz="1100" b="0" dirty="0">
                          <a:effectLst/>
                          <a:latin typeface="Cambria" pitchFamily="18" charset="0"/>
                        </a:rPr>
                        <a:t> </a:t>
                      </a:r>
                      <a:r>
                        <a:rPr lang="en-US" sz="1100" b="0" dirty="0" err="1">
                          <a:effectLst/>
                          <a:latin typeface="Cambria" pitchFamily="18" charset="0"/>
                        </a:rPr>
                        <a:t>TextView</a:t>
                      </a:r>
                      <a:endParaRPr lang="en-US" sz="1100" b="0" dirty="0">
                        <a:effectLst/>
                        <a:latin typeface="Cambria" pitchFamily="18" charset="0"/>
                      </a:endParaRPr>
                    </a:p>
                    <a:p>
                      <a:pPr>
                        <a:lnSpc>
                          <a:spcPct val="107000"/>
                        </a:lnSpc>
                        <a:spcAft>
                          <a:spcPts val="0"/>
                        </a:spcAft>
                      </a:pPr>
                      <a:r>
                        <a:rPr lang="en-US" sz="1100" b="0" dirty="0" err="1">
                          <a:effectLst/>
                          <a:latin typeface="Cambria" pitchFamily="18" charset="0"/>
                        </a:rPr>
                        <a:t>textView.setText</a:t>
                      </a:r>
                      <a:r>
                        <a:rPr lang="en-US" sz="1100" b="0" dirty="0">
                          <a:effectLst/>
                          <a:latin typeface="Cambria" pitchFamily="18" charset="0"/>
                        </a:rPr>
                        <a:t>(</a:t>
                      </a:r>
                      <a:r>
                        <a:rPr lang="en-US" sz="1100" b="0" dirty="0" err="1">
                          <a:effectLst/>
                          <a:latin typeface="Cambria" pitchFamily="18" charset="0"/>
                        </a:rPr>
                        <a:t>R.string.empty_note</a:t>
                      </a:r>
                      <a:r>
                        <a:rPr lang="en-US" sz="1100" b="0" dirty="0">
                          <a:effectLst/>
                          <a:latin typeface="Cambria" pitchFamily="18" charset="0"/>
                        </a:rPr>
                        <a:t>);</a:t>
                      </a:r>
                      <a:endParaRPr lang="en-US" sz="1100" b="0" dirty="0">
                        <a:effectLst/>
                        <a:latin typeface="Cambria" pitchFamily="18" charset="0"/>
                        <a:ea typeface="Calibri" panose="020F0502020204030204" pitchFamily="34" charset="0"/>
                        <a:cs typeface="Times New Roman" panose="02020603050405020304" pitchFamily="18" charset="0"/>
                      </a:endParaRPr>
                    </a:p>
                  </a:txBody>
                  <a:tcPr marL="0" marR="0" marT="0" marB="0" anchor="ctr">
                    <a:solidFill>
                      <a:schemeClr val="tx2">
                        <a:alpha val="84000"/>
                      </a:schemeClr>
                    </a:solidFill>
                  </a:tcPr>
                </a:tc>
                <a:extLst>
                  <a:ext uri="{0D108BD9-81ED-4DB2-BD59-A6C34878D82A}">
                    <a16:rowId xmlns:a16="http://schemas.microsoft.com/office/drawing/2014/main" val="10000"/>
                  </a:ext>
                </a:extLst>
              </a:tr>
            </a:tbl>
          </a:graphicData>
        </a:graphic>
      </p:graphicFrame>
      <p:pic>
        <p:nvPicPr>
          <p:cNvPr id="6" name="Picture 5" descr="Cách khai báo một plain string">
            <a:hlinkClick r:id="rId3" tooltip="&quot;&quo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17510" y="1815836"/>
            <a:ext cx="6654890" cy="847851"/>
          </a:xfrm>
          <a:prstGeom prst="rect">
            <a:avLst/>
          </a:prstGeom>
          <a:noFill/>
          <a:ln>
            <a:noFill/>
          </a:ln>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1905791945"/>
      </p:ext>
    </p:ext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F7E5E-FFD9-1449-B55A-552CA01301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21133233">
            <a:off x="6647737" y="-964209"/>
            <a:ext cx="3912144" cy="2802318"/>
          </a:xfrm>
          <a:prstGeom prst="rect">
            <a:avLst/>
          </a:prstGeom>
        </p:spPr>
      </p:pic>
      <p:pic>
        <p:nvPicPr>
          <p:cNvPr id="4" name="Picture 3" descr="Cách khai báo các ký tự đặc biệt cho string">
            <a:hlinkClick r:id="rId3" tooltip="&quot;&quo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85181" y="2089988"/>
            <a:ext cx="6845904" cy="1582747"/>
          </a:xfrm>
          <a:prstGeom prst="rect">
            <a:avLst/>
          </a:prstGeom>
          <a:noFill/>
          <a:ln>
            <a:noFill/>
          </a:ln>
        </p:spPr>
      </p:pic>
      <p:sp>
        <p:nvSpPr>
          <p:cNvPr id="5" name="Rectangle 4"/>
          <p:cNvSpPr/>
          <p:nvPr/>
        </p:nvSpPr>
        <p:spPr>
          <a:xfrm>
            <a:off x="601039" y="3505538"/>
            <a:ext cx="8214188" cy="1200329"/>
          </a:xfrm>
          <a:prstGeom prst="rect">
            <a:avLst/>
          </a:prstGeom>
        </p:spPr>
        <p:txBody>
          <a:bodyPr wrap="square">
            <a:spAutoFit/>
          </a:bodyPr>
          <a:lstStyle/>
          <a:p>
            <a:r>
              <a:rPr lang="en-US" sz="1800" dirty="0" err="1">
                <a:solidFill>
                  <a:schemeClr val="accent1">
                    <a:lumMod val="90000"/>
                    <a:lumOff val="10000"/>
                  </a:schemeClr>
                </a:solidFill>
                <a:latin typeface="Cambria" pitchFamily="18" charset="0"/>
              </a:rPr>
              <a:t>Truy</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Xuất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Đến</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Các</a:t>
            </a:r>
            <a:r>
              <a:rPr lang="en-US" sz="1800" dirty="0">
                <a:solidFill>
                  <a:schemeClr val="accent1">
                    <a:lumMod val="90000"/>
                    <a:lumOff val="10000"/>
                  </a:schemeClr>
                </a:solidFill>
                <a:latin typeface="Cambria" pitchFamily="18" charset="0"/>
              </a:rPr>
              <a:t> String </a:t>
            </a:r>
            <a:r>
              <a:rPr lang="en-US" sz="1800" dirty="0" err="1">
                <a:solidFill>
                  <a:schemeClr val="accent1">
                    <a:lumMod val="90000"/>
                    <a:lumOff val="10000"/>
                  </a:schemeClr>
                </a:solidFill>
                <a:latin typeface="Cambria" pitchFamily="18" charset="0"/>
              </a:rPr>
              <a:t>Đặc</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Biệt</a:t>
            </a:r>
            <a:endParaRPr lang="en-US" sz="1800" dirty="0">
              <a:solidFill>
                <a:schemeClr val="accent1">
                  <a:lumMod val="90000"/>
                  <a:lumOff val="10000"/>
                </a:schemeClr>
              </a:solidFill>
              <a:latin typeface="Cambria" pitchFamily="18" charset="0"/>
            </a:endParaRPr>
          </a:p>
          <a:p>
            <a:r>
              <a:rPr lang="en-US" sz="1800" dirty="0" smtClean="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a:t>
            </a:r>
            <a:r>
              <a:rPr lang="en-US" sz="1800" dirty="0" err="1" smtClean="0">
                <a:solidFill>
                  <a:schemeClr val="accent1">
                    <a:lumMod val="90000"/>
                    <a:lumOff val="10000"/>
                  </a:schemeClr>
                </a:solidFill>
                <a:latin typeface="Cambria" pitchFamily="18" charset="0"/>
              </a:rPr>
              <a:t>ừ</a:t>
            </a:r>
            <a:r>
              <a:rPr lang="en-US" sz="1800" dirty="0" smtClean="0">
                <a:solidFill>
                  <a:schemeClr val="accent1">
                    <a:lumMod val="90000"/>
                    <a:lumOff val="10000"/>
                  </a:schemeClr>
                </a:solidFill>
                <a:latin typeface="Cambria" pitchFamily="18" charset="0"/>
              </a:rPr>
              <a:t> </a:t>
            </a:r>
            <a:r>
              <a:rPr lang="en-US" sz="1800" dirty="0">
                <a:solidFill>
                  <a:schemeClr val="accent1">
                    <a:lumMod val="90000"/>
                    <a:lumOff val="10000"/>
                  </a:schemeClr>
                </a:solidFill>
                <a:latin typeface="Cambria" pitchFamily="18" charset="0"/>
              </a:rPr>
              <a:t>file </a:t>
            </a:r>
            <a:r>
              <a:rPr lang="en-US" sz="1800" i="1" dirty="0">
                <a:solidFill>
                  <a:schemeClr val="accent1">
                    <a:lumMod val="90000"/>
                    <a:lumOff val="10000"/>
                  </a:schemeClr>
                </a:solidFill>
                <a:latin typeface="Cambria" pitchFamily="18" charset="0"/>
              </a:rPr>
              <a:t>AndroidManifest.XML</a:t>
            </a:r>
            <a:r>
              <a:rPr lang="en-US" sz="1800" dirty="0">
                <a:solidFill>
                  <a:schemeClr val="accent1">
                    <a:lumMod val="90000"/>
                    <a:lumOff val="10000"/>
                  </a:schemeClr>
                </a:solidFill>
                <a:latin typeface="Cambria" pitchFamily="18" charset="0"/>
              </a:rPr>
              <a:t>: </a:t>
            </a:r>
            <a:r>
              <a:rPr lang="en-US" sz="1800" i="1" dirty="0">
                <a:solidFill>
                  <a:schemeClr val="accent1">
                    <a:lumMod val="90000"/>
                    <a:lumOff val="10000"/>
                  </a:schemeClr>
                </a:solidFill>
                <a:latin typeface="Cambria" pitchFamily="18" charset="0"/>
              </a:rPr>
              <a:t>@</a:t>
            </a:r>
            <a:r>
              <a:rPr lang="en-US" sz="1800" i="1" dirty="0" smtClean="0">
                <a:solidFill>
                  <a:schemeClr val="accent1">
                    <a:lumMod val="90000"/>
                    <a:lumOff val="10000"/>
                  </a:schemeClr>
                </a:solidFill>
                <a:latin typeface="Cambria" pitchFamily="18" charset="0"/>
              </a:rPr>
              <a:t>string/</a:t>
            </a:r>
            <a:r>
              <a:rPr lang="en-US" sz="1800" i="1" dirty="0" err="1" smtClean="0">
                <a:solidFill>
                  <a:schemeClr val="accent1">
                    <a:lumMod val="90000"/>
                    <a:lumOff val="10000"/>
                  </a:schemeClr>
                </a:solidFill>
                <a:latin typeface="Cambria" pitchFamily="18" charset="0"/>
              </a:rPr>
              <a:t>tên_string</a:t>
            </a:r>
            <a:r>
              <a:rPr lang="en-US" sz="1800" i="1" dirty="0" smtClean="0">
                <a:solidFill>
                  <a:schemeClr val="accent1">
                    <a:lumMod val="90000"/>
                    <a:lumOff val="10000"/>
                  </a:schemeClr>
                </a:solidFill>
                <a:latin typeface="Cambria" pitchFamily="18" charset="0"/>
              </a:rPr>
              <a:t>.</a:t>
            </a:r>
            <a:r>
              <a:rPr lang="en-US" sz="1800" dirty="0" smtClean="0">
                <a:solidFill>
                  <a:schemeClr val="accent1">
                    <a:lumMod val="90000"/>
                    <a:lumOff val="10000"/>
                  </a:schemeClr>
                </a:solidFill>
                <a:latin typeface="Cambria" pitchFamily="18" charset="0"/>
              </a:rPr>
              <a:t> </a:t>
            </a:r>
            <a:endParaRPr lang="en-US" sz="1800" dirty="0">
              <a:solidFill>
                <a:schemeClr val="accent1">
                  <a:lumMod val="90000"/>
                  <a:lumOff val="10000"/>
                </a:schemeClr>
              </a:solidFill>
              <a:latin typeface="Cambria" pitchFamily="18" charset="0"/>
            </a:endParaRPr>
          </a:p>
          <a:p>
            <a:r>
              <a:rPr lang="en-US" sz="1800" dirty="0" smtClean="0">
                <a:solidFill>
                  <a:schemeClr val="accent1">
                    <a:lumMod val="90000"/>
                    <a:lumOff val="10000"/>
                  </a:schemeClr>
                </a:solidFill>
                <a:latin typeface="Cambria" pitchFamily="18" charset="0"/>
              </a:rPr>
              <a:t>	</a:t>
            </a:r>
            <a:r>
              <a:rPr lang="en-US" sz="1800" dirty="0" err="1" smtClean="0">
                <a:solidFill>
                  <a:schemeClr val="accent1">
                    <a:lumMod val="90000"/>
                    <a:lumOff val="10000"/>
                  </a:schemeClr>
                </a:solidFill>
                <a:latin typeface="Cambria" pitchFamily="18" charset="0"/>
              </a:rPr>
              <a:t>Từ</a:t>
            </a:r>
            <a:r>
              <a:rPr lang="en-US" sz="1800" dirty="0" smtClean="0">
                <a:solidFill>
                  <a:schemeClr val="accent1">
                    <a:lumMod val="90000"/>
                    <a:lumOff val="10000"/>
                  </a:schemeClr>
                </a:solidFill>
                <a:latin typeface="Cambria" pitchFamily="18" charset="0"/>
              </a:rPr>
              <a:t> </a:t>
            </a:r>
            <a:r>
              <a:rPr lang="en-US" sz="1800" dirty="0">
                <a:solidFill>
                  <a:schemeClr val="accent1">
                    <a:lumMod val="90000"/>
                    <a:lumOff val="10000"/>
                  </a:schemeClr>
                </a:solidFill>
                <a:latin typeface="Cambria" pitchFamily="18" charset="0"/>
              </a:rPr>
              <a:t>Java source code: </a:t>
            </a:r>
            <a:r>
              <a:rPr lang="en-US" sz="1800" i="1" dirty="0" err="1">
                <a:solidFill>
                  <a:schemeClr val="accent1">
                    <a:lumMod val="90000"/>
                    <a:lumOff val="10000"/>
                  </a:schemeClr>
                </a:solidFill>
                <a:latin typeface="Cambria" pitchFamily="18" charset="0"/>
              </a:rPr>
              <a:t>R.string.tên_string</a:t>
            </a:r>
            <a:r>
              <a:rPr lang="en-US" sz="1800" dirty="0">
                <a:solidFill>
                  <a:schemeClr val="accent1">
                    <a:lumMod val="90000"/>
                    <a:lumOff val="10000"/>
                  </a:schemeClr>
                </a:solidFill>
                <a:latin typeface="Cambria" pitchFamily="18" charset="0"/>
              </a:rPr>
              <a:t>. </a:t>
            </a:r>
          </a:p>
          <a:p>
            <a:endParaRPr lang="en-US" sz="1800" dirty="0">
              <a:solidFill>
                <a:schemeClr val="accent1">
                  <a:lumMod val="90000"/>
                  <a:lumOff val="10000"/>
                </a:schemeClr>
              </a:solidFill>
              <a:latin typeface="Cambria" pitchFamily="18" charset="0"/>
            </a:endParaRPr>
          </a:p>
        </p:txBody>
      </p:sp>
      <p:sp>
        <p:nvSpPr>
          <p:cNvPr id="6" name="Rectangle 5"/>
          <p:cNvSpPr/>
          <p:nvPr/>
        </p:nvSpPr>
        <p:spPr>
          <a:xfrm>
            <a:off x="601039" y="866440"/>
            <a:ext cx="7385176" cy="1477328"/>
          </a:xfrm>
          <a:prstGeom prst="rect">
            <a:avLst/>
          </a:prstGeom>
        </p:spPr>
        <p:txBody>
          <a:bodyPr wrap="square">
            <a:spAutoFit/>
          </a:bodyPr>
          <a:lstStyle/>
          <a:p>
            <a:r>
              <a:rPr lang="en-US" sz="1800" dirty="0" err="1" smtClean="0">
                <a:solidFill>
                  <a:schemeClr val="accent1">
                    <a:lumMod val="90000"/>
                    <a:lumOff val="10000"/>
                  </a:schemeClr>
                </a:solidFill>
                <a:latin typeface="Cambria" pitchFamily="18" charset="0"/>
              </a:rPr>
              <a:t>Đây</a:t>
            </a:r>
            <a:r>
              <a:rPr lang="en-US" sz="1800" dirty="0" smtClean="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là</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một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loại</a:t>
            </a:r>
            <a:r>
              <a:rPr lang="en-US" sz="1800" dirty="0">
                <a:solidFill>
                  <a:schemeClr val="accent1">
                    <a:lumMod val="90000"/>
                    <a:lumOff val="10000"/>
                  </a:schemeClr>
                </a:solidFill>
                <a:latin typeface="Cambria" pitchFamily="18" charset="0"/>
              </a:rPr>
              <a:t> </a:t>
            </a:r>
            <a:r>
              <a:rPr lang="en-US" sz="1800" i="1" dirty="0">
                <a:solidFill>
                  <a:schemeClr val="accent1">
                    <a:lumMod val="90000"/>
                    <a:lumOff val="10000"/>
                  </a:schemeClr>
                </a:solidFill>
                <a:latin typeface="Cambria" pitchFamily="18" charset="0"/>
              </a:rPr>
              <a:t>“string </a:t>
            </a:r>
            <a:r>
              <a:rPr lang="en-US" sz="1800" i="1" dirty="0" err="1">
                <a:solidFill>
                  <a:schemeClr val="accent1">
                    <a:lumMod val="90000"/>
                    <a:lumOff val="10000"/>
                  </a:schemeClr>
                </a:solidFill>
                <a:latin typeface="Cambria" pitchFamily="18" charset="0"/>
              </a:rPr>
              <a:t>có</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phong</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cách</a:t>
            </a:r>
            <a:r>
              <a:rPr lang="en-US" sz="1800" i="1" dirty="0">
                <a:solidFill>
                  <a:schemeClr val="accent1">
                    <a:lumMod val="90000"/>
                    <a:lumOff val="10000"/>
                  </a:schemeClr>
                </a:solidFill>
                <a:latin typeface="Cambria" pitchFamily="18" charset="0"/>
              </a:rPr>
              <a:t>”</a:t>
            </a:r>
          </a:p>
          <a:p>
            <a:r>
              <a:rPr lang="en-US" sz="1800" dirty="0" err="1" smtClean="0">
                <a:solidFill>
                  <a:schemeClr val="accent1">
                    <a:lumMod val="90000"/>
                    <a:lumOff val="10000"/>
                  </a:schemeClr>
                </a:solidFill>
                <a:latin typeface="Cambria" pitchFamily="18" charset="0"/>
              </a:rPr>
              <a:t>Các</a:t>
            </a:r>
            <a:r>
              <a:rPr lang="en-US" sz="1800" dirty="0" smtClean="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loại</a:t>
            </a:r>
            <a:r>
              <a:rPr lang="en-US" sz="1800" dirty="0">
                <a:solidFill>
                  <a:schemeClr val="accent1">
                    <a:lumMod val="90000"/>
                    <a:lumOff val="10000"/>
                  </a:schemeClr>
                </a:solidFill>
                <a:latin typeface="Cambria" pitchFamily="18" charset="0"/>
              </a:rPr>
              <a:t> Styled String:</a:t>
            </a:r>
          </a:p>
          <a:p>
            <a:r>
              <a:rPr lang="en-US" sz="1800" b="1" dirty="0" err="1" smtClean="0">
                <a:solidFill>
                  <a:schemeClr val="accent1">
                    <a:lumMod val="90000"/>
                    <a:lumOff val="10000"/>
                  </a:schemeClr>
                </a:solidFill>
                <a:latin typeface="Cambria" pitchFamily="18" charset="0"/>
              </a:rPr>
              <a:t>Dấu</a:t>
            </a:r>
            <a:r>
              <a:rPr lang="en-US" sz="1800" b="1" dirty="0" smtClean="0">
                <a:solidFill>
                  <a:schemeClr val="accent1">
                    <a:lumMod val="90000"/>
                    <a:lumOff val="10000"/>
                  </a:schemeClr>
                </a:solidFill>
                <a:latin typeface="Cambria" pitchFamily="18" charset="0"/>
              </a:rPr>
              <a:t> </a:t>
            </a:r>
            <a:r>
              <a:rPr lang="en-US" sz="1800" b="1" dirty="0">
                <a:solidFill>
                  <a:schemeClr val="accent1">
                    <a:lumMod val="90000"/>
                    <a:lumOff val="10000"/>
                  </a:schemeClr>
                </a:solidFill>
                <a:latin typeface="Cambria" pitchFamily="18" charset="0"/>
              </a:rPr>
              <a:t>(‘), </a:t>
            </a:r>
            <a:r>
              <a:rPr lang="en-US" sz="1800" b="1" dirty="0" err="1" smtClean="0">
                <a:solidFill>
                  <a:schemeClr val="accent1">
                    <a:lumMod val="90000"/>
                    <a:lumOff val="10000"/>
                  </a:schemeClr>
                </a:solidFill>
                <a:latin typeface="Cambria" pitchFamily="18" charset="0"/>
              </a:rPr>
              <a:t>dấu</a:t>
            </a:r>
            <a:r>
              <a:rPr lang="en-US" sz="1800" b="1" dirty="0" smtClean="0">
                <a:solidFill>
                  <a:schemeClr val="accent1">
                    <a:lumMod val="90000"/>
                    <a:lumOff val="10000"/>
                  </a:schemeClr>
                </a:solidFill>
                <a:latin typeface="Cambria" pitchFamily="18" charset="0"/>
              </a:rPr>
              <a:t> </a:t>
            </a:r>
            <a:r>
              <a:rPr lang="en-US" sz="1800" b="1" dirty="0">
                <a:solidFill>
                  <a:schemeClr val="accent1">
                    <a:lumMod val="90000"/>
                    <a:lumOff val="10000"/>
                  </a:schemeClr>
                </a:solidFill>
                <a:latin typeface="Cambria" pitchFamily="18" charset="0"/>
              </a:rPr>
              <a:t>(\) </a:t>
            </a:r>
            <a:r>
              <a:rPr lang="en-US" sz="1800" b="1" dirty="0" err="1" smtClean="0">
                <a:solidFill>
                  <a:schemeClr val="accent1">
                    <a:lumMod val="90000"/>
                    <a:lumOff val="10000"/>
                  </a:schemeClr>
                </a:solidFill>
                <a:latin typeface="Cambria" pitchFamily="18" charset="0"/>
              </a:rPr>
              <a:t>và</a:t>
            </a:r>
            <a:r>
              <a:rPr lang="en-US" sz="1800" b="1" dirty="0" smtClean="0">
                <a:solidFill>
                  <a:schemeClr val="accent1">
                    <a:lumMod val="90000"/>
                    <a:lumOff val="10000"/>
                  </a:schemeClr>
                </a:solidFill>
                <a:latin typeface="Cambria" pitchFamily="18" charset="0"/>
              </a:rPr>
              <a:t> </a:t>
            </a:r>
            <a:r>
              <a:rPr lang="en-US" sz="1800" b="1" dirty="0" err="1" smtClean="0">
                <a:solidFill>
                  <a:schemeClr val="accent1">
                    <a:lumMod val="90000"/>
                    <a:lumOff val="10000"/>
                  </a:schemeClr>
                </a:solidFill>
                <a:latin typeface="Cambria" pitchFamily="18" charset="0"/>
              </a:rPr>
              <a:t>dấu</a:t>
            </a:r>
            <a:r>
              <a:rPr lang="en-US" sz="1800" b="1" dirty="0" smtClean="0">
                <a:solidFill>
                  <a:schemeClr val="accent1">
                    <a:lumMod val="90000"/>
                    <a:lumOff val="10000"/>
                  </a:schemeClr>
                </a:solidFill>
                <a:latin typeface="Cambria" pitchFamily="18" charset="0"/>
              </a:rPr>
              <a:t> </a:t>
            </a:r>
            <a:r>
              <a:rPr lang="en-US" sz="1800" b="1"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Khi</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khai</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báo</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hãy</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đặt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thêm</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một</a:t>
            </a:r>
            <a:r>
              <a:rPr lang="en-US" sz="1800"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ký</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tự</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gạch</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chéo</a:t>
            </a:r>
            <a:r>
              <a:rPr lang="en-US" sz="1800" i="1" dirty="0">
                <a:solidFill>
                  <a:schemeClr val="accent1">
                    <a:lumMod val="90000"/>
                    <a:lumOff val="10000"/>
                  </a:schemeClr>
                </a:solidFill>
                <a:latin typeface="Cambria" pitchFamily="18" charset="0"/>
              </a:rPr>
              <a:t> </a:t>
            </a:r>
            <a:r>
              <a:rPr lang="en-US" sz="1800" i="1" dirty="0" err="1">
                <a:solidFill>
                  <a:schemeClr val="accent1">
                    <a:lumMod val="90000"/>
                    <a:lumOff val="10000"/>
                  </a:schemeClr>
                </a:solidFill>
                <a:latin typeface="Cambria" pitchFamily="18" charset="0"/>
              </a:rPr>
              <a:t>ngược</a:t>
            </a:r>
            <a:r>
              <a:rPr lang="en-US" sz="1800" i="1" dirty="0">
                <a:solidFill>
                  <a:schemeClr val="accent1">
                    <a:lumMod val="90000"/>
                    <a:lumOff val="10000"/>
                  </a:schemeClr>
                </a:solidFill>
                <a:latin typeface="Cambria" pitchFamily="18" charset="0"/>
              </a:rPr>
              <a:t> (\)</a:t>
            </a:r>
            <a:r>
              <a:rPr lang="en-US" sz="1800" dirty="0">
                <a:solidFill>
                  <a:schemeClr val="accent1">
                    <a:lumMod val="90000"/>
                    <a:lumOff val="10000"/>
                  </a:schemeClr>
                </a:solidFill>
                <a:latin typeface="Cambria" pitchFamily="18" charset="0"/>
              </a:rPr>
              <a:t> ở </a:t>
            </a:r>
            <a:r>
              <a:rPr lang="en-US" sz="1800" dirty="0" err="1">
                <a:solidFill>
                  <a:schemeClr val="accent1">
                    <a:lumMod val="90000"/>
                    <a:lumOff val="10000"/>
                  </a:schemeClr>
                </a:solidFill>
                <a:latin typeface="Cambria" pitchFamily="18" charset="0"/>
              </a:rPr>
              <a:t>trước</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mỗi</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ký</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tự</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đặc</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biệt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này</a:t>
            </a:r>
            <a:r>
              <a:rPr lang="en-US" sz="1800" dirty="0">
                <a:solidFill>
                  <a:schemeClr val="accent1">
                    <a:lumMod val="90000"/>
                    <a:lumOff val="10000"/>
                  </a:schemeClr>
                </a:solidFill>
                <a:latin typeface="Cambria" pitchFamily="18" charset="0"/>
              </a:rPr>
              <a:t>.</a:t>
            </a:r>
          </a:p>
          <a:p>
            <a:endParaRPr lang="en-US" sz="1800" dirty="0">
              <a:solidFill>
                <a:schemeClr val="accent1">
                  <a:lumMod val="90000"/>
                  <a:lumOff val="10000"/>
                </a:schemeClr>
              </a:solidFill>
              <a:latin typeface="Cambria" pitchFamily="18" charset="0"/>
            </a:endParaRPr>
          </a:p>
        </p:txBody>
      </p:sp>
      <p:sp>
        <p:nvSpPr>
          <p:cNvPr id="7" name="Rectangle 6"/>
          <p:cNvSpPr/>
          <p:nvPr/>
        </p:nvSpPr>
        <p:spPr>
          <a:xfrm>
            <a:off x="2316424" y="30822"/>
            <a:ext cx="4572000" cy="1200329"/>
          </a:xfrm>
          <a:prstGeom prst="rect">
            <a:avLst/>
          </a:prstGeom>
        </p:spPr>
        <p:txBody>
          <a:bodyPr>
            <a:spAutoFit/>
          </a:bodyPr>
          <a:lstStyle/>
          <a:p>
            <a:pPr algn="ctr"/>
            <a:r>
              <a:rPr lang="en-US" sz="3600" b="1">
                <a:solidFill>
                  <a:srgbClr val="00B050"/>
                </a:solidFill>
                <a:effectLst>
                  <a:outerShdw blurRad="38100" dist="38100" dir="2700000" algn="tl">
                    <a:srgbClr val="000000">
                      <a:alpha val="43137"/>
                    </a:srgbClr>
                  </a:outerShdw>
                </a:effectLst>
                <a:latin typeface="Cambria" pitchFamily="18" charset="0"/>
              </a:rPr>
              <a:t>Styled String</a:t>
            </a:r>
            <a:br>
              <a:rPr lang="en-US" sz="3600" b="1">
                <a:solidFill>
                  <a:srgbClr val="00B050"/>
                </a:solidFill>
                <a:effectLst>
                  <a:outerShdw blurRad="38100" dist="38100" dir="2700000" algn="tl">
                    <a:srgbClr val="000000">
                      <a:alpha val="43137"/>
                    </a:srgbClr>
                  </a:outerShdw>
                </a:effectLst>
                <a:latin typeface="Cambria" pitchFamily="18" charset="0"/>
              </a:rPr>
            </a:br>
            <a:endParaRPr lang="vi-VN" sz="3600" b="1">
              <a:solidFill>
                <a:srgbClr val="00B050"/>
              </a:solidFill>
              <a:effectLst>
                <a:outerShdw blurRad="38100" dist="38100" dir="2700000" algn="tl">
                  <a:srgbClr val="000000">
                    <a:alpha val="43137"/>
                  </a:srgbClr>
                </a:outerShdw>
              </a:effectLst>
              <a:latin typeface="Cambria" pitchFamily="18" charset="0"/>
            </a:endParaRPr>
          </a:p>
        </p:txBody>
      </p:sp>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55630" y="4542255"/>
            <a:ext cx="584543" cy="601245"/>
          </a:xfrm>
          <a:prstGeom prst="rect">
            <a:avLst/>
          </a:prstGeom>
        </p:spPr>
      </p:pic>
    </p:spTree>
    <p:extLst>
      <p:ext uri="{BB962C8B-B14F-4D97-AF65-F5344CB8AC3E}">
        <p14:creationId xmlns:p14="http://schemas.microsoft.com/office/powerpoint/2010/main" val="1723024925"/>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277" y="370336"/>
            <a:ext cx="7524974" cy="369332"/>
          </a:xfrm>
          <a:prstGeom prst="rect">
            <a:avLst/>
          </a:prstGeom>
        </p:spPr>
        <p:txBody>
          <a:bodyPr wrap="square">
            <a:spAutoFit/>
          </a:bodyPr>
          <a:lstStyle/>
          <a:p>
            <a:r>
              <a:rPr lang="en-US" sz="1800" b="1" dirty="0" err="1" smtClean="0">
                <a:solidFill>
                  <a:schemeClr val="accent1">
                    <a:lumMod val="90000"/>
                    <a:lumOff val="10000"/>
                  </a:schemeClr>
                </a:solidFill>
                <a:latin typeface="Cambria" pitchFamily="18" charset="0"/>
              </a:rPr>
              <a:t>Các</a:t>
            </a:r>
            <a:r>
              <a:rPr lang="en-US" sz="1800" b="1" dirty="0" smtClean="0">
                <a:solidFill>
                  <a:schemeClr val="accent1">
                    <a:lumMod val="90000"/>
                    <a:lumOff val="10000"/>
                  </a:schemeClr>
                </a:solidFill>
                <a:latin typeface="Cambria" pitchFamily="18" charset="0"/>
              </a:rPr>
              <a:t> </a:t>
            </a:r>
            <a:r>
              <a:rPr lang="en-US" sz="1800" b="1" dirty="0" err="1" smtClean="0">
                <a:solidFill>
                  <a:schemeClr val="accent1">
                    <a:lumMod val="90000"/>
                    <a:lumOff val="10000"/>
                  </a:schemeClr>
                </a:solidFill>
                <a:latin typeface="Cambria" pitchFamily="18" charset="0"/>
              </a:rPr>
              <a:t>Ký</a:t>
            </a:r>
            <a:r>
              <a:rPr lang="en-US" sz="1800" b="1" dirty="0" smtClean="0">
                <a:solidFill>
                  <a:schemeClr val="accent1">
                    <a:lumMod val="90000"/>
                    <a:lumOff val="10000"/>
                  </a:schemeClr>
                </a:solidFill>
                <a:latin typeface="Cambria" pitchFamily="18" charset="0"/>
              </a:rPr>
              <a:t> </a:t>
            </a:r>
            <a:r>
              <a:rPr lang="en-US" sz="1800" b="1" dirty="0" err="1" smtClean="0">
                <a:solidFill>
                  <a:schemeClr val="accent1">
                    <a:lumMod val="90000"/>
                    <a:lumOff val="10000"/>
                  </a:schemeClr>
                </a:solidFill>
                <a:latin typeface="Cambria" pitchFamily="18" charset="0"/>
              </a:rPr>
              <a:t>Tự</a:t>
            </a:r>
            <a:r>
              <a:rPr lang="en-US" sz="1800" b="1" dirty="0" smtClean="0">
                <a:solidFill>
                  <a:schemeClr val="accent1">
                    <a:lumMod val="90000"/>
                    <a:lumOff val="10000"/>
                  </a:schemeClr>
                </a:solidFill>
                <a:latin typeface="Cambria" pitchFamily="18" charset="0"/>
              </a:rPr>
              <a:t> (&amp;), (&lt;), (&gt;), (…): </a:t>
            </a:r>
            <a:r>
              <a:rPr lang="en-US" sz="1800" dirty="0" err="1">
                <a:solidFill>
                  <a:schemeClr val="accent1">
                    <a:lumMod val="90000"/>
                    <a:lumOff val="10000"/>
                  </a:schemeClr>
                </a:solidFill>
                <a:latin typeface="Cambria" pitchFamily="18" charset="0"/>
              </a:rPr>
              <a:t>P</a:t>
            </a:r>
            <a:r>
              <a:rPr lang="en-US" sz="1800" dirty="0" err="1" smtClean="0">
                <a:solidFill>
                  <a:schemeClr val="accent1">
                    <a:lumMod val="90000"/>
                    <a:lumOff val="10000"/>
                  </a:schemeClr>
                </a:solidFill>
                <a:latin typeface="Cambria" pitchFamily="18" charset="0"/>
              </a:rPr>
              <a:t>hải</a:t>
            </a:r>
            <a:r>
              <a:rPr lang="en-US" sz="1800" dirty="0" smtClean="0">
                <a:solidFill>
                  <a:schemeClr val="accent1">
                    <a:lumMod val="90000"/>
                    <a:lumOff val="10000"/>
                  </a:schemeClr>
                </a:solidFill>
                <a:latin typeface="Cambria" pitchFamily="18" charset="0"/>
              </a:rPr>
              <a:t> </a:t>
            </a:r>
            <a:r>
              <a:rPr lang="en-US" sz="1800" dirty="0" err="1" smtClean="0">
                <a:solidFill>
                  <a:schemeClr val="accent1">
                    <a:lumMod val="90000"/>
                    <a:lumOff val="10000"/>
                  </a:schemeClr>
                </a:solidFill>
                <a:latin typeface="Cambria" pitchFamily="18" charset="0"/>
              </a:rPr>
              <a:t>dùng</a:t>
            </a:r>
            <a:r>
              <a:rPr lang="en-US" sz="1800" dirty="0" smtClean="0">
                <a:solidFill>
                  <a:schemeClr val="accent1">
                    <a:lumMod val="90000"/>
                    <a:lumOff val="10000"/>
                  </a:schemeClr>
                </a:solidFill>
                <a:latin typeface="Cambria" pitchFamily="18" charset="0"/>
              </a:rPr>
              <a:t> code </a:t>
            </a:r>
            <a:r>
              <a:rPr lang="en-US" sz="1800" dirty="0" err="1" smtClean="0">
                <a:solidFill>
                  <a:schemeClr val="accent1">
                    <a:lumMod val="90000"/>
                    <a:lumOff val="10000"/>
                  </a:schemeClr>
                </a:solidFill>
                <a:latin typeface="Cambria" pitchFamily="18" charset="0"/>
              </a:rPr>
              <a:t>để</a:t>
            </a:r>
            <a:r>
              <a:rPr lang="en-US" sz="1800" dirty="0" smtClean="0">
                <a:solidFill>
                  <a:schemeClr val="accent1">
                    <a:lumMod val="90000"/>
                    <a:lumOff val="10000"/>
                  </a:schemeClr>
                </a:solidFill>
                <a:latin typeface="Cambria" pitchFamily="18" charset="0"/>
              </a:rPr>
              <a:t> </a:t>
            </a:r>
            <a:r>
              <a:rPr lang="en-US" sz="1800" dirty="0" err="1" smtClean="0">
                <a:solidFill>
                  <a:schemeClr val="accent1">
                    <a:lumMod val="90000"/>
                    <a:lumOff val="10000"/>
                  </a:schemeClr>
                </a:solidFill>
                <a:latin typeface="Cambria" pitchFamily="18" charset="0"/>
              </a:rPr>
              <a:t>hiển</a:t>
            </a:r>
            <a:r>
              <a:rPr lang="en-US" sz="1800" dirty="0" smtClean="0">
                <a:solidFill>
                  <a:schemeClr val="accent1">
                    <a:lumMod val="90000"/>
                    <a:lumOff val="10000"/>
                  </a:schemeClr>
                </a:solidFill>
                <a:latin typeface="Cambria" pitchFamily="18" charset="0"/>
              </a:rPr>
              <a:t> </a:t>
            </a:r>
            <a:r>
              <a:rPr lang="en-US" sz="1800" dirty="0" err="1" smtClean="0">
                <a:solidFill>
                  <a:schemeClr val="accent1">
                    <a:lumMod val="90000"/>
                    <a:lumOff val="10000"/>
                  </a:schemeClr>
                </a:solidFill>
                <a:latin typeface="Cambria" pitchFamily="18" charset="0"/>
              </a:rPr>
              <a:t>thị</a:t>
            </a:r>
            <a:r>
              <a:rPr lang="en-US" sz="1800" dirty="0" smtClean="0">
                <a:solidFill>
                  <a:schemeClr val="accent1">
                    <a:lumMod val="90000"/>
                    <a:lumOff val="10000"/>
                  </a:schemeClr>
                </a:solidFill>
                <a:latin typeface="Cambria" pitchFamily="18" charset="0"/>
              </a:rPr>
              <a:t>.</a:t>
            </a:r>
          </a:p>
        </p:txBody>
      </p:sp>
      <p:sp>
        <p:nvSpPr>
          <p:cNvPr id="3" name="Rectangle 2"/>
          <p:cNvSpPr/>
          <p:nvPr/>
        </p:nvSpPr>
        <p:spPr>
          <a:xfrm>
            <a:off x="521745" y="4501856"/>
            <a:ext cx="7245275" cy="369332"/>
          </a:xfrm>
          <a:prstGeom prst="rect">
            <a:avLst/>
          </a:prstGeom>
        </p:spPr>
        <p:txBody>
          <a:bodyPr wrap="square">
            <a:spAutoFit/>
          </a:bodyPr>
          <a:lstStyle/>
          <a:p>
            <a:r>
              <a:rPr lang="en-US" sz="1800" dirty="0" err="1">
                <a:solidFill>
                  <a:schemeClr val="accent1">
                    <a:lumMod val="90000"/>
                    <a:lumOff val="10000"/>
                  </a:schemeClr>
                </a:solidFill>
                <a:latin typeface="Cambria" pitchFamily="18" charset="0"/>
              </a:rPr>
              <a:t>Cách</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Truy</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Xuất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Đến</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Các</a:t>
            </a:r>
            <a:r>
              <a:rPr lang="en-US" sz="1800" dirty="0">
                <a:solidFill>
                  <a:schemeClr val="accent1">
                    <a:lumMod val="90000"/>
                    <a:lumOff val="10000"/>
                  </a:schemeClr>
                </a:solidFill>
                <a:latin typeface="Cambria" pitchFamily="18" charset="0"/>
              </a:rPr>
              <a:t> String </a:t>
            </a:r>
            <a:r>
              <a:rPr lang="en-US" sz="1800" dirty="0" err="1">
                <a:solidFill>
                  <a:schemeClr val="accent1">
                    <a:lumMod val="90000"/>
                    <a:lumOff val="10000"/>
                  </a:schemeClr>
                </a:solidFill>
                <a:latin typeface="Cambria" pitchFamily="18" charset="0"/>
              </a:rPr>
              <a:t>Đặc</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Biệt</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Cũng</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tương</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tự</a:t>
            </a:r>
            <a:r>
              <a:rPr lang="en-US" sz="1800" dirty="0">
                <a:solidFill>
                  <a:schemeClr val="accent1">
                    <a:lumMod val="90000"/>
                    <a:lumOff val="10000"/>
                  </a:schemeClr>
                </a:solidFill>
                <a:latin typeface="Cambria" pitchFamily="18" charset="0"/>
              </a:rPr>
              <a:t> </a:t>
            </a:r>
            <a:r>
              <a:rPr lang="en-US" sz="1800" dirty="0" err="1">
                <a:solidFill>
                  <a:schemeClr val="accent1">
                    <a:lumMod val="90000"/>
                    <a:lumOff val="10000"/>
                  </a:schemeClr>
                </a:solidFill>
                <a:latin typeface="Cambria" pitchFamily="18" charset="0"/>
              </a:rPr>
              <a:t>như</a:t>
            </a:r>
            <a:r>
              <a:rPr lang="en-US" sz="1800" dirty="0">
                <a:solidFill>
                  <a:schemeClr val="accent1">
                    <a:lumMod val="90000"/>
                    <a:lumOff val="10000"/>
                  </a:schemeClr>
                </a:solidFill>
                <a:latin typeface="Cambria" pitchFamily="18" charset="0"/>
              </a:rPr>
              <a:t> plain string.</a:t>
            </a:r>
            <a:endParaRPr lang="en-US" sz="1800" dirty="0">
              <a:solidFill>
                <a:schemeClr val="accent1">
                  <a:lumMod val="90000"/>
                  <a:lumOff val="10000"/>
                </a:schemeClr>
              </a:solidFill>
              <a:latin typeface="Cambria" pitchFamily="18" charset="0"/>
            </a:endParaRPr>
          </a:p>
        </p:txBody>
      </p:sp>
      <p:pic>
        <p:nvPicPr>
          <p:cNvPr id="1026" name="Picture 2" descr="Hệ thống báo lỗi khi sử dụng các ký tực đặc b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77" y="739668"/>
            <a:ext cx="7715250" cy="1533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7050" y="2116261"/>
            <a:ext cx="2861681" cy="369332"/>
          </a:xfrm>
          <a:prstGeom prst="rect">
            <a:avLst/>
          </a:prstGeom>
        </p:spPr>
        <p:txBody>
          <a:bodyPr wrap="none">
            <a:spAutoFit/>
          </a:bodyPr>
          <a:lstStyle/>
          <a:p>
            <a:r>
              <a:rPr lang="en-US" sz="1800" dirty="0" err="1" smtClean="0">
                <a:solidFill>
                  <a:schemeClr val="tx2">
                    <a:lumMod val="90000"/>
                    <a:lumOff val="10000"/>
                  </a:schemeClr>
                </a:solidFill>
                <a:latin typeface="Cambria" panose="02040503050406030204" pitchFamily="18" charset="0"/>
              </a:rPr>
              <a:t>Khai</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báo</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các</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ký</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tự</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đặc</a:t>
            </a:r>
            <a:r>
              <a:rPr lang="en-US" sz="1800" dirty="0" smtClean="0">
                <a:solidFill>
                  <a:schemeClr val="tx2">
                    <a:lumMod val="90000"/>
                    <a:lumOff val="10000"/>
                  </a:schemeClr>
                </a:solidFill>
                <a:latin typeface="Cambria" panose="02040503050406030204" pitchFamily="18" charset="0"/>
              </a:rPr>
              <a:t> </a:t>
            </a:r>
            <a:r>
              <a:rPr lang="en-US" sz="1800" dirty="0" err="1" smtClean="0">
                <a:solidFill>
                  <a:schemeClr val="tx2">
                    <a:lumMod val="90000"/>
                    <a:lumOff val="10000"/>
                  </a:schemeClr>
                </a:solidFill>
                <a:latin typeface="Cambria" panose="02040503050406030204" pitchFamily="18" charset="0"/>
              </a:rPr>
              <a:t>biệt</a:t>
            </a:r>
            <a:r>
              <a:rPr lang="en-US" sz="1800" dirty="0" smtClean="0">
                <a:solidFill>
                  <a:schemeClr val="tx2">
                    <a:lumMod val="90000"/>
                    <a:lumOff val="10000"/>
                  </a:schemeClr>
                </a:solidFill>
                <a:latin typeface="Cambria" panose="02040503050406030204" pitchFamily="18" charset="0"/>
              </a:rPr>
              <a:t>:</a:t>
            </a:r>
            <a:endParaRPr lang="en-US" sz="1800" b="0" i="0" dirty="0">
              <a:solidFill>
                <a:schemeClr val="tx2">
                  <a:lumMod val="90000"/>
                  <a:lumOff val="10000"/>
                </a:schemeClr>
              </a:solidFill>
              <a:effectLst/>
              <a:latin typeface="Cambria" panose="02040503050406030204" pitchFamily="18" charset="0"/>
            </a:endParaRPr>
          </a:p>
        </p:txBody>
      </p:sp>
      <p:sp>
        <p:nvSpPr>
          <p:cNvPr id="5" name="Rectangle 4"/>
          <p:cNvSpPr/>
          <p:nvPr/>
        </p:nvSpPr>
        <p:spPr>
          <a:xfrm>
            <a:off x="3550024" y="2119591"/>
            <a:ext cx="4572000" cy="1077218"/>
          </a:xfrm>
          <a:prstGeom prst="rect">
            <a:avLst/>
          </a:prstGeom>
        </p:spPr>
        <p:txBody>
          <a:bodyPr>
            <a:spAutoFit/>
          </a:bodyPr>
          <a:lstStyle/>
          <a:p>
            <a:r>
              <a:rPr lang="en-US" sz="1600" dirty="0">
                <a:solidFill>
                  <a:srgbClr val="303030"/>
                </a:solidFill>
                <a:latin typeface="Cambria" panose="02040503050406030204" pitchFamily="18" charset="0"/>
              </a:rPr>
              <a:t>– </a:t>
            </a:r>
            <a:r>
              <a:rPr lang="en-US" sz="1600" b="1" i="1" dirty="0">
                <a:solidFill>
                  <a:srgbClr val="003573"/>
                </a:solidFill>
                <a:latin typeface="Cambria" panose="02040503050406030204" pitchFamily="18" charset="0"/>
              </a:rPr>
              <a:t>&amp;</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thay</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bằng</a:t>
            </a:r>
            <a:r>
              <a:rPr lang="en-US" sz="1600" dirty="0">
                <a:solidFill>
                  <a:srgbClr val="303030"/>
                </a:solidFill>
                <a:latin typeface="Cambria" panose="02040503050406030204" pitchFamily="18" charset="0"/>
              </a:rPr>
              <a:t> </a:t>
            </a:r>
            <a:r>
              <a:rPr lang="en-US" sz="1600" b="1" i="1" dirty="0" smtClean="0">
                <a:solidFill>
                  <a:srgbClr val="003573"/>
                </a:solidFill>
                <a:latin typeface="Cambria" panose="02040503050406030204" pitchFamily="18" charset="0"/>
              </a:rPr>
              <a:t>&amp;amp</a:t>
            </a:r>
            <a:r>
              <a:rPr lang="en-US" sz="1600" b="1" i="1" dirty="0">
                <a:solidFill>
                  <a:srgbClr val="003573"/>
                </a:solidFill>
                <a:latin typeface="Cambria" panose="02040503050406030204" pitchFamily="18" charset="0"/>
              </a:rPr>
              <a:t>;</a:t>
            </a:r>
            <a:r>
              <a:rPr lang="en-US" sz="1600" dirty="0">
                <a:latin typeface="Cambria" panose="02040503050406030204" pitchFamily="18" charset="0"/>
              </a:rPr>
              <a:t/>
            </a:r>
            <a:br>
              <a:rPr lang="en-US" sz="1600" dirty="0">
                <a:latin typeface="Cambria" panose="02040503050406030204" pitchFamily="18" charset="0"/>
              </a:rPr>
            </a:br>
            <a:r>
              <a:rPr lang="en-US" sz="1600" dirty="0">
                <a:solidFill>
                  <a:srgbClr val="303030"/>
                </a:solidFill>
                <a:latin typeface="Cambria" panose="02040503050406030204" pitchFamily="18" charset="0"/>
              </a:rPr>
              <a:t>– </a:t>
            </a:r>
            <a:r>
              <a:rPr lang="en-US" sz="1600" b="1" i="1" dirty="0">
                <a:solidFill>
                  <a:srgbClr val="003573"/>
                </a:solidFill>
                <a:latin typeface="Cambria" panose="02040503050406030204" pitchFamily="18" charset="0"/>
              </a:rPr>
              <a:t>&lt;</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thay</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bằng</a:t>
            </a:r>
            <a:r>
              <a:rPr lang="en-US" sz="1600" dirty="0">
                <a:solidFill>
                  <a:srgbClr val="303030"/>
                </a:solidFill>
                <a:latin typeface="Cambria" panose="02040503050406030204" pitchFamily="18" charset="0"/>
              </a:rPr>
              <a:t> </a:t>
            </a:r>
            <a:r>
              <a:rPr lang="en-US" sz="1600" b="1" i="1" dirty="0" smtClean="0">
                <a:solidFill>
                  <a:srgbClr val="003573"/>
                </a:solidFill>
                <a:latin typeface="Cambria" panose="02040503050406030204" pitchFamily="18" charset="0"/>
              </a:rPr>
              <a:t>&amp;</a:t>
            </a:r>
            <a:r>
              <a:rPr lang="en-US" sz="1600" b="1" i="1" dirty="0" err="1" smtClean="0">
                <a:solidFill>
                  <a:srgbClr val="003573"/>
                </a:solidFill>
                <a:latin typeface="Cambria" panose="02040503050406030204" pitchFamily="18" charset="0"/>
              </a:rPr>
              <a:t>lt</a:t>
            </a:r>
            <a:r>
              <a:rPr lang="en-US" sz="1600" b="1" i="1" dirty="0">
                <a:solidFill>
                  <a:srgbClr val="003573"/>
                </a:solidFill>
                <a:latin typeface="Cambria" panose="02040503050406030204" pitchFamily="18" charset="0"/>
              </a:rPr>
              <a:t>;</a:t>
            </a:r>
            <a:r>
              <a:rPr lang="en-US" sz="1600" dirty="0">
                <a:latin typeface="Cambria" panose="02040503050406030204" pitchFamily="18" charset="0"/>
              </a:rPr>
              <a:t/>
            </a:r>
            <a:br>
              <a:rPr lang="en-US" sz="1600" dirty="0">
                <a:latin typeface="Cambria" panose="02040503050406030204" pitchFamily="18" charset="0"/>
              </a:rPr>
            </a:br>
            <a:r>
              <a:rPr lang="en-US" sz="1600" dirty="0">
                <a:solidFill>
                  <a:srgbClr val="303030"/>
                </a:solidFill>
                <a:latin typeface="Cambria" panose="02040503050406030204" pitchFamily="18" charset="0"/>
              </a:rPr>
              <a:t>– </a:t>
            </a:r>
            <a:r>
              <a:rPr lang="en-US" sz="1600" b="1" i="1" dirty="0">
                <a:solidFill>
                  <a:srgbClr val="003573"/>
                </a:solidFill>
                <a:latin typeface="Cambria" panose="02040503050406030204" pitchFamily="18" charset="0"/>
              </a:rPr>
              <a:t>&gt;</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thay</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bằng</a:t>
            </a:r>
            <a:r>
              <a:rPr lang="en-US" sz="1600" dirty="0">
                <a:solidFill>
                  <a:srgbClr val="303030"/>
                </a:solidFill>
                <a:latin typeface="Cambria" panose="02040503050406030204" pitchFamily="18" charset="0"/>
              </a:rPr>
              <a:t> </a:t>
            </a:r>
            <a:r>
              <a:rPr lang="en-US" sz="1600" b="1" i="1" dirty="0" smtClean="0">
                <a:solidFill>
                  <a:srgbClr val="003573"/>
                </a:solidFill>
                <a:latin typeface="Cambria" panose="02040503050406030204" pitchFamily="18" charset="0"/>
              </a:rPr>
              <a:t>&amp;</a:t>
            </a:r>
            <a:r>
              <a:rPr lang="en-US" sz="1600" b="1" i="1" dirty="0" err="1" smtClean="0">
                <a:solidFill>
                  <a:srgbClr val="003573"/>
                </a:solidFill>
                <a:latin typeface="Cambria" panose="02040503050406030204" pitchFamily="18" charset="0"/>
              </a:rPr>
              <a:t>gt</a:t>
            </a:r>
            <a:r>
              <a:rPr lang="en-US" sz="1600" b="1" i="1" dirty="0">
                <a:solidFill>
                  <a:srgbClr val="003573"/>
                </a:solidFill>
                <a:latin typeface="Cambria" panose="02040503050406030204" pitchFamily="18" charset="0"/>
              </a:rPr>
              <a:t>;</a:t>
            </a:r>
            <a:r>
              <a:rPr lang="en-US" sz="1600" dirty="0">
                <a:latin typeface="Cambria" panose="02040503050406030204" pitchFamily="18" charset="0"/>
              </a:rPr>
              <a:t/>
            </a:r>
            <a:br>
              <a:rPr lang="en-US" sz="1600" dirty="0">
                <a:latin typeface="Cambria" panose="02040503050406030204" pitchFamily="18" charset="0"/>
              </a:rPr>
            </a:br>
            <a:r>
              <a:rPr lang="en-US" sz="1600" dirty="0">
                <a:solidFill>
                  <a:srgbClr val="303030"/>
                </a:solidFill>
                <a:latin typeface="Cambria" panose="02040503050406030204" pitchFamily="18" charset="0"/>
              </a:rPr>
              <a:t>– </a:t>
            </a:r>
            <a:r>
              <a:rPr lang="en-US" sz="1600" b="1" i="1" dirty="0">
                <a:solidFill>
                  <a:srgbClr val="003573"/>
                </a:solidFill>
                <a:latin typeface="Cambria" panose="02040503050406030204" pitchFamily="18" charset="0"/>
              </a:rPr>
              <a:t>…</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thay</a:t>
            </a:r>
            <a:r>
              <a:rPr lang="en-US" sz="1600" dirty="0">
                <a:solidFill>
                  <a:srgbClr val="303030"/>
                </a:solidFill>
                <a:latin typeface="Cambria" panose="02040503050406030204" pitchFamily="18" charset="0"/>
              </a:rPr>
              <a:t> </a:t>
            </a:r>
            <a:r>
              <a:rPr lang="en-US" sz="1600" dirty="0" err="1">
                <a:solidFill>
                  <a:srgbClr val="303030"/>
                </a:solidFill>
                <a:latin typeface="Cambria" panose="02040503050406030204" pitchFamily="18" charset="0"/>
              </a:rPr>
              <a:t>bằng</a:t>
            </a:r>
            <a:r>
              <a:rPr lang="en-US" sz="1600" dirty="0">
                <a:solidFill>
                  <a:srgbClr val="303030"/>
                </a:solidFill>
                <a:latin typeface="Cambria" panose="02040503050406030204" pitchFamily="18" charset="0"/>
              </a:rPr>
              <a:t> </a:t>
            </a:r>
            <a:r>
              <a:rPr lang="en-US" sz="1600" b="1" i="1" dirty="0" smtClean="0">
                <a:solidFill>
                  <a:srgbClr val="003573"/>
                </a:solidFill>
                <a:latin typeface="Cambria" panose="02040503050406030204" pitchFamily="18" charset="0"/>
              </a:rPr>
              <a:t>&amp;#</a:t>
            </a:r>
            <a:r>
              <a:rPr lang="en-US" sz="1600" b="1" i="1" dirty="0">
                <a:solidFill>
                  <a:srgbClr val="003573"/>
                </a:solidFill>
                <a:latin typeface="Cambria" panose="02040503050406030204" pitchFamily="18" charset="0"/>
              </a:rPr>
              <a:t>8230;</a:t>
            </a:r>
            <a:endParaRPr lang="en-US" sz="1600" dirty="0">
              <a:latin typeface="Cambria" panose="02040503050406030204" pitchFamily="18" charset="0"/>
            </a:endParaRPr>
          </a:p>
        </p:txBody>
      </p:sp>
      <p:pic>
        <p:nvPicPr>
          <p:cNvPr id="1028" name="Picture 4" descr="Cách khai báo các ký tự đặc biệt cho st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77" y="3248247"/>
            <a:ext cx="77152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495832"/>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FA895B-6C52-5244-903E-D79120B4E9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082" y="819815"/>
            <a:ext cx="9050997" cy="3214972"/>
          </a:xfrm>
          <a:prstGeom prst="rect">
            <a:avLst/>
          </a:prstGeom>
        </p:spPr>
      </p:pic>
      <p:sp>
        <p:nvSpPr>
          <p:cNvPr id="10" name="Title 1"/>
          <p:cNvSpPr txBox="1">
            <a:spLocks/>
          </p:cNvSpPr>
          <p:nvPr/>
        </p:nvSpPr>
        <p:spPr>
          <a:xfrm>
            <a:off x="1027416" y="1575500"/>
            <a:ext cx="7490420" cy="1948071"/>
          </a:xfrm>
          <a:prstGeom prst="rect">
            <a:avLst/>
          </a:prstGeom>
        </p:spPr>
        <p:txBody>
          <a:bodyPr>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smtClean="0">
                <a:solidFill>
                  <a:schemeClr val="accent1">
                    <a:lumMod val="90000"/>
                    <a:lumOff val="10000"/>
                  </a:schemeClr>
                </a:solidFill>
                <a:effectLst>
                  <a:outerShdw blurRad="38100" dist="38100" dir="2700000" algn="tl">
                    <a:srgbClr val="000000">
                      <a:alpha val="43137"/>
                    </a:srgbClr>
                  </a:outerShdw>
                </a:effectLst>
                <a:latin typeface="Cambria" pitchFamily="18" charset="0"/>
              </a:rPr>
              <a:t>Tạo Phong Cách Cho String Bằng Thẻ HTML</a:t>
            </a:r>
          </a:p>
          <a:p>
            <a:endParaRPr lang="en-US" sz="2400" smtClean="0">
              <a:solidFill>
                <a:schemeClr val="accent1">
                  <a:lumMod val="90000"/>
                  <a:lumOff val="10000"/>
                </a:schemeClr>
              </a:solidFill>
              <a:latin typeface="Cambria" pitchFamily="18" charset="0"/>
            </a:endParaRPr>
          </a:p>
          <a:p>
            <a:r>
              <a:rPr lang="en-US" sz="2400" smtClean="0">
                <a:solidFill>
                  <a:schemeClr val="accent1">
                    <a:lumMod val="90000"/>
                    <a:lumOff val="10000"/>
                  </a:schemeClr>
                </a:solidFill>
                <a:latin typeface="Cambria" pitchFamily="18" charset="0"/>
              </a:rPr>
              <a:t>Định dạng được ba phong cách cho string: </a:t>
            </a:r>
            <a:r>
              <a:rPr lang="en-US" sz="2400" b="1" smtClean="0">
                <a:solidFill>
                  <a:schemeClr val="accent1">
                    <a:lumMod val="90000"/>
                    <a:lumOff val="10000"/>
                  </a:schemeClr>
                </a:solidFill>
                <a:latin typeface="Cambria" pitchFamily="18" charset="0"/>
              </a:rPr>
              <a:t>in đậm</a:t>
            </a:r>
            <a:r>
              <a:rPr lang="en-US" sz="2400" i="1" smtClean="0">
                <a:solidFill>
                  <a:schemeClr val="accent1">
                    <a:lumMod val="90000"/>
                    <a:lumOff val="10000"/>
                  </a:schemeClr>
                </a:solidFill>
                <a:latin typeface="Cambria" pitchFamily="18" charset="0"/>
              </a:rPr>
              <a:t>, in nghiêng, </a:t>
            </a:r>
            <a:r>
              <a:rPr lang="en-US" sz="2400" u="sng" smtClean="0">
                <a:solidFill>
                  <a:schemeClr val="accent1">
                    <a:lumMod val="90000"/>
                    <a:lumOff val="10000"/>
                  </a:schemeClr>
                </a:solidFill>
                <a:latin typeface="Cambria" pitchFamily="18" charset="0"/>
              </a:rPr>
              <a:t>gạch chân</a:t>
            </a:r>
            <a:r>
              <a:rPr lang="en-US" sz="2800" i="1" smtClean="0">
                <a:solidFill>
                  <a:schemeClr val="accent1">
                    <a:lumMod val="90000"/>
                    <a:lumOff val="10000"/>
                  </a:schemeClr>
                </a:solidFill>
                <a:latin typeface="Cambria" pitchFamily="18" charset="0"/>
              </a:rPr>
              <a:t>.</a:t>
            </a:r>
          </a:p>
          <a:p>
            <a:r>
              <a:rPr lang="en-US" sz="2800" i="1" smtClean="0">
                <a:solidFill>
                  <a:schemeClr val="accent1">
                    <a:lumMod val="90000"/>
                    <a:lumOff val="10000"/>
                  </a:schemeClr>
                </a:solidFill>
                <a:latin typeface="Cambria" pitchFamily="18" charset="0"/>
              </a:rPr>
              <a:t/>
            </a:r>
            <a:br>
              <a:rPr lang="en-US" sz="2800" i="1" smtClean="0">
                <a:solidFill>
                  <a:schemeClr val="accent1">
                    <a:lumMod val="90000"/>
                    <a:lumOff val="10000"/>
                  </a:schemeClr>
                </a:solidFill>
                <a:latin typeface="Cambria" pitchFamily="18" charset="0"/>
              </a:rPr>
            </a:br>
            <a:endParaRPr lang="en-US" sz="2800" i="1" dirty="0">
              <a:solidFill>
                <a:schemeClr val="accent1">
                  <a:lumMod val="90000"/>
                  <a:lumOff val="10000"/>
                </a:schemeClr>
              </a:solidFill>
              <a:latin typeface="Cambria" pitchFamily="18" charset="0"/>
            </a:endParaRPr>
          </a:p>
        </p:txBody>
      </p:sp>
      <p:sp>
        <p:nvSpPr>
          <p:cNvPr id="2" name="Rectangle 1"/>
          <p:cNvSpPr/>
          <p:nvPr/>
        </p:nvSpPr>
        <p:spPr>
          <a:xfrm>
            <a:off x="1027415" y="2806466"/>
            <a:ext cx="7326330" cy="707886"/>
          </a:xfrm>
          <a:prstGeom prst="rect">
            <a:avLst/>
          </a:prstGeom>
        </p:spPr>
        <p:txBody>
          <a:bodyPr wrap="square">
            <a:spAutoFit/>
          </a:bodyPr>
          <a:lstStyle/>
          <a:p>
            <a:pPr algn="just"/>
            <a:r>
              <a:rPr lang="en-US" sz="2000" i="1" dirty="0" err="1" smtClean="0">
                <a:solidFill>
                  <a:schemeClr val="accent1">
                    <a:lumMod val="90000"/>
                    <a:lumOff val="10000"/>
                  </a:schemeClr>
                </a:solidFill>
                <a:latin typeface="Cambria" pitchFamily="18" charset="0"/>
              </a:rPr>
              <a:t>Truy</a:t>
            </a:r>
            <a:r>
              <a:rPr lang="en-US" sz="2000" i="1" dirty="0" smtClean="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Xuất</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Đến</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Các</a:t>
            </a:r>
            <a:r>
              <a:rPr lang="en-US" sz="2000" i="1" dirty="0">
                <a:solidFill>
                  <a:schemeClr val="accent1">
                    <a:lumMod val="90000"/>
                    <a:lumOff val="10000"/>
                  </a:schemeClr>
                </a:solidFill>
                <a:latin typeface="Cambria" pitchFamily="18" charset="0"/>
              </a:rPr>
              <a:t> String </a:t>
            </a:r>
            <a:r>
              <a:rPr lang="en-US" sz="2000" i="1" dirty="0" err="1">
                <a:solidFill>
                  <a:schemeClr val="accent1">
                    <a:lumMod val="90000"/>
                    <a:lumOff val="10000"/>
                  </a:schemeClr>
                </a:solidFill>
                <a:latin typeface="Cambria" pitchFamily="18" charset="0"/>
              </a:rPr>
              <a:t>Dùng</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Thẻ</a:t>
            </a:r>
            <a:r>
              <a:rPr lang="en-US" sz="2000" i="1" dirty="0">
                <a:solidFill>
                  <a:schemeClr val="accent1">
                    <a:lumMod val="90000"/>
                    <a:lumOff val="10000"/>
                  </a:schemeClr>
                </a:solidFill>
                <a:latin typeface="Cambria" pitchFamily="18" charset="0"/>
              </a:rPr>
              <a:t> HTML: plain string </a:t>
            </a:r>
            <a:r>
              <a:rPr lang="en-US" sz="2000" i="1" dirty="0" err="1">
                <a:solidFill>
                  <a:schemeClr val="accent1">
                    <a:lumMod val="90000"/>
                    <a:lumOff val="10000"/>
                  </a:schemeClr>
                </a:solidFill>
                <a:latin typeface="Cambria" pitchFamily="18" charset="0"/>
              </a:rPr>
              <a:t>bằng</a:t>
            </a:r>
            <a:r>
              <a:rPr lang="en-US" sz="2000" i="1" dirty="0">
                <a:solidFill>
                  <a:schemeClr val="accent1">
                    <a:lumMod val="90000"/>
                    <a:lumOff val="10000"/>
                  </a:schemeClr>
                </a:solidFill>
                <a:latin typeface="Cambria" pitchFamily="18" charset="0"/>
              </a:rPr>
              <a:t> </a:t>
            </a:r>
            <a:r>
              <a:rPr lang="en-US" sz="2000" i="1" dirty="0" err="1" smtClean="0">
                <a:solidFill>
                  <a:schemeClr val="accent1">
                    <a:lumMod val="90000"/>
                    <a:lumOff val="10000"/>
                  </a:schemeClr>
                </a:solidFill>
                <a:latin typeface="Cambria" pitchFamily="18" charset="0"/>
              </a:rPr>
              <a:t>cách</a:t>
            </a:r>
            <a:r>
              <a:rPr lang="en-US" sz="2000" i="1" dirty="0" smtClean="0">
                <a:solidFill>
                  <a:schemeClr val="accent1">
                    <a:lumMod val="90000"/>
                    <a:lumOff val="10000"/>
                  </a:schemeClr>
                </a:solidFill>
                <a:latin typeface="Cambria" pitchFamily="18" charset="0"/>
              </a:rPr>
              <a:t> </a:t>
            </a:r>
            <a:r>
              <a:rPr lang="en-US" sz="2000" i="1" dirty="0" err="1" smtClean="0">
                <a:solidFill>
                  <a:schemeClr val="accent1">
                    <a:lumMod val="90000"/>
                    <a:lumOff val="10000"/>
                  </a:schemeClr>
                </a:solidFill>
                <a:latin typeface="Cambria" pitchFamily="18" charset="0"/>
              </a:rPr>
              <a:t>gọi</a:t>
            </a:r>
            <a:r>
              <a:rPr lang="en-US" sz="2000" i="1" dirty="0">
                <a:solidFill>
                  <a:schemeClr val="accent1">
                    <a:lumMod val="90000"/>
                    <a:lumOff val="10000"/>
                  </a:schemeClr>
                </a:solidFill>
                <a:latin typeface="Cambria" pitchFamily="18" charset="0"/>
              </a:rPr>
              <a:t> </a:t>
            </a:r>
            <a:r>
              <a:rPr lang="en-US" sz="2000" b="1" i="1" dirty="0">
                <a:solidFill>
                  <a:schemeClr val="accent1">
                    <a:lumMod val="90000"/>
                    <a:lumOff val="10000"/>
                  </a:schemeClr>
                </a:solidFill>
                <a:latin typeface="Cambria" pitchFamily="18" charset="0"/>
              </a:rPr>
              <a:t>@string/</a:t>
            </a:r>
            <a:r>
              <a:rPr lang="en-US" sz="2000" b="1" i="1" dirty="0" err="1">
                <a:solidFill>
                  <a:schemeClr val="accent1">
                    <a:lumMod val="90000"/>
                    <a:lumOff val="10000"/>
                  </a:schemeClr>
                </a:solidFill>
                <a:latin typeface="Cambria" pitchFamily="18" charset="0"/>
              </a:rPr>
              <a:t>tên_string</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Truy</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xuất</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từ</a:t>
            </a:r>
            <a:r>
              <a:rPr lang="en-US" sz="2000" i="1" dirty="0">
                <a:solidFill>
                  <a:schemeClr val="accent1">
                    <a:lumMod val="90000"/>
                    <a:lumOff val="10000"/>
                  </a:schemeClr>
                </a:solidFill>
                <a:latin typeface="Cambria" pitchFamily="18" charset="0"/>
              </a:rPr>
              <a:t> file Java </a:t>
            </a:r>
            <a:r>
              <a:rPr lang="en-US" sz="2000" i="1" dirty="0" err="1">
                <a:solidFill>
                  <a:schemeClr val="accent1">
                    <a:lumMod val="90000"/>
                    <a:lumOff val="10000"/>
                  </a:schemeClr>
                </a:solidFill>
                <a:latin typeface="Cambria" pitchFamily="18" charset="0"/>
              </a:rPr>
              <a:t>dùng</a:t>
            </a:r>
            <a:r>
              <a:rPr lang="en-US" sz="2000" i="1" dirty="0">
                <a:solidFill>
                  <a:schemeClr val="accent1">
                    <a:lumMod val="90000"/>
                    <a:lumOff val="10000"/>
                  </a:schemeClr>
                </a:solidFill>
                <a:latin typeface="Cambria" pitchFamily="18" charset="0"/>
              </a:rPr>
              <a:t> </a:t>
            </a:r>
            <a:r>
              <a:rPr lang="en-US" sz="2000" i="1" dirty="0" err="1">
                <a:solidFill>
                  <a:schemeClr val="accent1">
                    <a:lumMod val="90000"/>
                    <a:lumOff val="10000"/>
                  </a:schemeClr>
                </a:solidFill>
                <a:latin typeface="Cambria" pitchFamily="18" charset="0"/>
              </a:rPr>
              <a:t>hàm</a:t>
            </a:r>
            <a:r>
              <a:rPr lang="en-US" sz="2000" i="1" dirty="0">
                <a:solidFill>
                  <a:schemeClr val="accent1">
                    <a:lumMod val="90000"/>
                    <a:lumOff val="10000"/>
                  </a:schemeClr>
                </a:solidFill>
                <a:latin typeface="Cambria" pitchFamily="18" charset="0"/>
              </a:rPr>
              <a:t> set </a:t>
            </a:r>
            <a:r>
              <a:rPr lang="en-US" sz="2000" i="1" dirty="0" smtClean="0">
                <a:solidFill>
                  <a:schemeClr val="accent1">
                    <a:lumMod val="90000"/>
                    <a:lumOff val="10000"/>
                  </a:schemeClr>
                </a:solidFill>
                <a:latin typeface="Cambria" pitchFamily="18" charset="0"/>
              </a:rPr>
              <a:t>text. </a:t>
            </a:r>
            <a:endParaRPr lang="en-US" sz="2000" i="1" dirty="0">
              <a:solidFill>
                <a:schemeClr val="accent1">
                  <a:lumMod val="90000"/>
                  <a:lumOff val="10000"/>
                </a:schemeClr>
              </a:solidFill>
              <a:latin typeface="Cambria" pitchFamily="18" charset="0"/>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3997" y="0"/>
            <a:ext cx="584543" cy="601245"/>
          </a:xfrm>
          <a:prstGeom prst="rect">
            <a:avLst/>
          </a:prstGeom>
        </p:spPr>
      </p:pic>
    </p:spTree>
    <p:extLst>
      <p:ext uri="{BB962C8B-B14F-4D97-AF65-F5344CB8AC3E}">
        <p14:creationId xmlns:p14="http://schemas.microsoft.com/office/powerpoint/2010/main" val="1902677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11013"/>
            <a:ext cx="9143999" cy="106298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smtClean="0">
                <a:solidFill>
                  <a:schemeClr val="accent5">
                    <a:lumMod val="60000"/>
                    <a:lumOff val="40000"/>
                  </a:schemeClr>
                </a:solidFill>
                <a:effectLst>
                  <a:outerShdw blurRad="38100" dist="38100" dir="2700000" algn="tl">
                    <a:srgbClr val="000000">
                      <a:alpha val="43137"/>
                    </a:srgbClr>
                  </a:outerShdw>
                </a:effectLst>
                <a:latin typeface="Cambria" pitchFamily="18" charset="0"/>
              </a:rPr>
              <a:t>Tạo Phong Cách Cho String Bằng CDATA</a:t>
            </a:r>
            <a:endParaRPr lang="en-US" b="1" dirty="0">
              <a:solidFill>
                <a:schemeClr val="accent5">
                  <a:lumMod val="60000"/>
                  <a:lumOff val="40000"/>
                </a:schemeClr>
              </a:solidFill>
              <a:effectLst>
                <a:outerShdw blurRad="38100" dist="38100" dir="2700000" algn="tl">
                  <a:srgbClr val="000000">
                    <a:alpha val="43137"/>
                  </a:srgbClr>
                </a:outerShdw>
              </a:effectLst>
              <a:latin typeface="Cambria" pitchFamily="18" charset="0"/>
            </a:endParaRPr>
          </a:p>
        </p:txBody>
      </p:sp>
      <p:sp>
        <p:nvSpPr>
          <p:cNvPr id="3" name="Rectangle 2"/>
          <p:cNvSpPr/>
          <p:nvPr/>
        </p:nvSpPr>
        <p:spPr>
          <a:xfrm>
            <a:off x="557314" y="920053"/>
            <a:ext cx="8203915" cy="646331"/>
          </a:xfrm>
          <a:prstGeom prst="rect">
            <a:avLst/>
          </a:prstGeom>
        </p:spPr>
        <p:txBody>
          <a:bodyPr wrap="square">
            <a:spAutoFit/>
          </a:bodyPr>
          <a:lstStyle/>
          <a:p>
            <a:r>
              <a:rPr lang="en-US" sz="1800">
                <a:solidFill>
                  <a:schemeClr val="tx2">
                    <a:lumMod val="75000"/>
                    <a:lumOff val="25000"/>
                  </a:schemeClr>
                </a:solidFill>
                <a:latin typeface="Cambria" pitchFamily="18" charset="0"/>
              </a:rPr>
              <a:t>Khai báo: phải bao bọc lấy string bằng một khai báo </a:t>
            </a:r>
            <a:r>
              <a:rPr lang="en-US" sz="1800" b="1" i="1">
                <a:solidFill>
                  <a:schemeClr val="tx2">
                    <a:lumMod val="75000"/>
                    <a:lumOff val="25000"/>
                  </a:schemeClr>
                </a:solidFill>
                <a:latin typeface="Cambria" pitchFamily="18" charset="0"/>
              </a:rPr>
              <a:t>CDATA (1)</a:t>
            </a:r>
            <a:r>
              <a:rPr lang="en-US" sz="1800">
                <a:solidFill>
                  <a:schemeClr val="tx2">
                    <a:lumMod val="75000"/>
                    <a:lumOff val="25000"/>
                  </a:schemeClr>
                </a:solidFill>
                <a:latin typeface="Cambria" pitchFamily="18" charset="0"/>
              </a:rPr>
              <a:t>, bên trong CDATA là các </a:t>
            </a:r>
            <a:r>
              <a:rPr lang="en-US" sz="1800" b="1" i="1">
                <a:solidFill>
                  <a:schemeClr val="tx2">
                    <a:lumMod val="75000"/>
                    <a:lumOff val="25000"/>
                  </a:schemeClr>
                </a:solidFill>
                <a:latin typeface="Cambria" pitchFamily="18" charset="0"/>
              </a:rPr>
              <a:t>định dạng theo HTML</a:t>
            </a:r>
            <a:r>
              <a:rPr lang="en-US" sz="1800">
                <a:solidFill>
                  <a:schemeClr val="tx2">
                    <a:lumMod val="75000"/>
                    <a:lumOff val="25000"/>
                  </a:schemeClr>
                </a:solidFill>
                <a:latin typeface="Cambria" pitchFamily="18" charset="0"/>
              </a:rPr>
              <a:t> mà bạn biết </a:t>
            </a:r>
            <a:r>
              <a:rPr lang="en-US" sz="1800" b="1" i="1">
                <a:solidFill>
                  <a:schemeClr val="tx2">
                    <a:lumMod val="75000"/>
                    <a:lumOff val="25000"/>
                  </a:schemeClr>
                </a:solidFill>
                <a:latin typeface="Cambria" pitchFamily="18" charset="0"/>
              </a:rPr>
              <a:t>(2)</a:t>
            </a:r>
            <a:r>
              <a:rPr lang="en-US" sz="1800">
                <a:solidFill>
                  <a:schemeClr val="tx2">
                    <a:lumMod val="75000"/>
                    <a:lumOff val="25000"/>
                  </a:schemeClr>
                </a:solidFill>
                <a:latin typeface="Cambria" pitchFamily="18" charset="0"/>
              </a:rPr>
              <a:t>.</a:t>
            </a:r>
            <a:endParaRPr lang="en-US" sz="1800" dirty="0">
              <a:solidFill>
                <a:schemeClr val="tx2">
                  <a:lumMod val="75000"/>
                  <a:lumOff val="25000"/>
                </a:schemeClr>
              </a:solidFill>
              <a:latin typeface="Cambria" pitchFamily="18" charset="0"/>
            </a:endParaRPr>
          </a:p>
        </p:txBody>
      </p:sp>
      <p:sp>
        <p:nvSpPr>
          <p:cNvPr id="4" name="Rectangle 3"/>
          <p:cNvSpPr/>
          <p:nvPr/>
        </p:nvSpPr>
        <p:spPr>
          <a:xfrm>
            <a:off x="633142" y="3715618"/>
            <a:ext cx="8160250" cy="646331"/>
          </a:xfrm>
          <a:prstGeom prst="rect">
            <a:avLst/>
          </a:prstGeom>
        </p:spPr>
        <p:txBody>
          <a:bodyPr wrap="square">
            <a:spAutoFit/>
          </a:bodyPr>
          <a:lstStyle/>
          <a:p>
            <a:r>
              <a:rPr lang="en-US" sz="1800" b="1" dirty="0" err="1">
                <a:solidFill>
                  <a:schemeClr val="tx2">
                    <a:lumMod val="75000"/>
                    <a:lumOff val="25000"/>
                  </a:schemeClr>
                </a:solidFill>
                <a:latin typeface="Cambria" pitchFamily="18" charset="0"/>
              </a:rPr>
              <a:t>Truy</a:t>
            </a:r>
            <a:r>
              <a:rPr lang="en-US" sz="1800" b="1" dirty="0">
                <a:solidFill>
                  <a:schemeClr val="tx2">
                    <a:lumMod val="75000"/>
                    <a:lumOff val="25000"/>
                  </a:schemeClr>
                </a:solidFill>
                <a:latin typeface="Cambria" pitchFamily="18" charset="0"/>
              </a:rPr>
              <a:t> </a:t>
            </a:r>
            <a:r>
              <a:rPr lang="en-US" sz="1800" b="1" dirty="0" err="1">
                <a:solidFill>
                  <a:schemeClr val="tx2">
                    <a:lumMod val="75000"/>
                    <a:lumOff val="25000"/>
                  </a:schemeClr>
                </a:solidFill>
                <a:latin typeface="Cambria" pitchFamily="18" charset="0"/>
              </a:rPr>
              <a:t>Xuất</a:t>
            </a:r>
            <a:r>
              <a:rPr lang="en-US" sz="1800" b="1" dirty="0">
                <a:solidFill>
                  <a:schemeClr val="tx2">
                    <a:lumMod val="75000"/>
                    <a:lumOff val="25000"/>
                  </a:schemeClr>
                </a:solidFill>
                <a:latin typeface="Cambria" pitchFamily="18" charset="0"/>
              </a:rPr>
              <a:t> </a:t>
            </a:r>
            <a:r>
              <a:rPr lang="en-US" sz="1800" b="1" dirty="0" err="1">
                <a:solidFill>
                  <a:schemeClr val="tx2">
                    <a:lumMod val="75000"/>
                    <a:lumOff val="25000"/>
                  </a:schemeClr>
                </a:solidFill>
                <a:latin typeface="Cambria" pitchFamily="18" charset="0"/>
              </a:rPr>
              <a:t>Đến</a:t>
            </a:r>
            <a:r>
              <a:rPr lang="en-US" sz="1800" b="1" dirty="0">
                <a:solidFill>
                  <a:schemeClr val="tx2">
                    <a:lumMod val="75000"/>
                    <a:lumOff val="25000"/>
                  </a:schemeClr>
                </a:solidFill>
                <a:latin typeface="Cambria" pitchFamily="18" charset="0"/>
              </a:rPr>
              <a:t> String CDATA: </a:t>
            </a:r>
            <a:r>
              <a:rPr lang="en-US" sz="1800" dirty="0" err="1">
                <a:solidFill>
                  <a:schemeClr val="tx2">
                    <a:lumMod val="75000"/>
                    <a:lumOff val="25000"/>
                  </a:schemeClr>
                </a:solidFill>
                <a:latin typeface="Cambria" pitchFamily="18" charset="0"/>
              </a:rPr>
              <a:t>gọi</a:t>
            </a:r>
            <a:r>
              <a:rPr lang="en-US" sz="1800" dirty="0">
                <a:solidFill>
                  <a:schemeClr val="tx2">
                    <a:lumMod val="75000"/>
                    <a:lumOff val="25000"/>
                  </a:schemeClr>
                </a:solidFill>
                <a:latin typeface="Cambria" pitchFamily="18" charset="0"/>
              </a:rPr>
              <a:t> </a:t>
            </a:r>
            <a:r>
              <a:rPr lang="en-US" sz="1800" dirty="0" err="1">
                <a:solidFill>
                  <a:schemeClr val="tx2">
                    <a:lumMod val="75000"/>
                    <a:lumOff val="25000"/>
                  </a:schemeClr>
                </a:solidFill>
                <a:latin typeface="Cambria" pitchFamily="18" charset="0"/>
              </a:rPr>
              <a:t>thông</a:t>
            </a:r>
            <a:r>
              <a:rPr lang="en-US" sz="1800" dirty="0">
                <a:solidFill>
                  <a:schemeClr val="tx2">
                    <a:lumMod val="75000"/>
                    <a:lumOff val="25000"/>
                  </a:schemeClr>
                </a:solidFill>
                <a:latin typeface="Cambria" pitchFamily="18" charset="0"/>
              </a:rPr>
              <a:t> qua </a:t>
            </a:r>
            <a:r>
              <a:rPr lang="en-US" sz="1800" dirty="0" err="1">
                <a:solidFill>
                  <a:schemeClr val="tx2">
                    <a:lumMod val="75000"/>
                    <a:lumOff val="25000"/>
                  </a:schemeClr>
                </a:solidFill>
                <a:latin typeface="Cambria" pitchFamily="18" charset="0"/>
              </a:rPr>
              <a:t>hàm</a:t>
            </a:r>
            <a:r>
              <a:rPr lang="en-US" sz="1800" dirty="0">
                <a:solidFill>
                  <a:schemeClr val="tx2">
                    <a:lumMod val="75000"/>
                    <a:lumOff val="25000"/>
                  </a:schemeClr>
                </a:solidFill>
                <a:latin typeface="Cambria" pitchFamily="18" charset="0"/>
              </a:rPr>
              <a:t> </a:t>
            </a:r>
            <a:r>
              <a:rPr lang="en-US" sz="1800" b="1" i="1" dirty="0" err="1">
                <a:solidFill>
                  <a:schemeClr val="tx2">
                    <a:lumMod val="75000"/>
                    <a:lumOff val="25000"/>
                  </a:schemeClr>
                </a:solidFill>
                <a:latin typeface="Cambria" pitchFamily="18" charset="0"/>
              </a:rPr>
              <a:t>Html.fromHtml</a:t>
            </a:r>
            <a:r>
              <a:rPr lang="en-US" sz="1800" b="1" i="1" dirty="0">
                <a:solidFill>
                  <a:schemeClr val="tx2">
                    <a:lumMod val="75000"/>
                    <a:lumOff val="25000"/>
                  </a:schemeClr>
                </a:solidFill>
                <a:latin typeface="Cambria" pitchFamily="18" charset="0"/>
              </a:rPr>
              <a:t>(</a:t>
            </a:r>
            <a:r>
              <a:rPr lang="en-US" sz="1800" b="1" i="1" dirty="0" err="1">
                <a:solidFill>
                  <a:schemeClr val="tx2">
                    <a:lumMod val="75000"/>
                    <a:lumOff val="25000"/>
                  </a:schemeClr>
                </a:solidFill>
                <a:latin typeface="Cambria" pitchFamily="18" charset="0"/>
              </a:rPr>
              <a:t>getString</a:t>
            </a:r>
            <a:r>
              <a:rPr lang="en-US" sz="1800" b="1" i="1" dirty="0">
                <a:solidFill>
                  <a:schemeClr val="tx2">
                    <a:lumMod val="75000"/>
                    <a:lumOff val="25000"/>
                  </a:schemeClr>
                </a:solidFill>
                <a:latin typeface="Cambria" pitchFamily="18" charset="0"/>
              </a:rPr>
              <a:t>(</a:t>
            </a:r>
            <a:r>
              <a:rPr lang="en-US" sz="1800" b="1" i="1" dirty="0" err="1">
                <a:solidFill>
                  <a:schemeClr val="tx2">
                    <a:lumMod val="75000"/>
                    <a:lumOff val="25000"/>
                  </a:schemeClr>
                </a:solidFill>
                <a:latin typeface="Cambria" pitchFamily="18" charset="0"/>
              </a:rPr>
              <a:t>R.string.example_for_cdata</a:t>
            </a:r>
            <a:r>
              <a:rPr lang="en-US" sz="1800" b="1" i="1" dirty="0">
                <a:solidFill>
                  <a:schemeClr val="tx2">
                    <a:lumMod val="75000"/>
                    <a:lumOff val="25000"/>
                  </a:schemeClr>
                </a:solidFill>
                <a:latin typeface="Cambria" pitchFamily="18" charset="0"/>
              </a:rPr>
              <a:t>));</a:t>
            </a:r>
            <a:r>
              <a:rPr lang="en-US" sz="1800" dirty="0">
                <a:solidFill>
                  <a:schemeClr val="tx2">
                    <a:lumMod val="75000"/>
                    <a:lumOff val="25000"/>
                  </a:schemeClr>
                </a:solidFill>
                <a:latin typeface="Cambria" pitchFamily="18" charset="0"/>
              </a:rPr>
              <a:t>.</a:t>
            </a:r>
          </a:p>
        </p:txBody>
      </p:sp>
      <p:pic>
        <p:nvPicPr>
          <p:cNvPr id="5" name="Picture 4" descr="Cách tạo một string CDATA">
            <a:hlinkClick r:id="rId2" tooltip="&quot;&quo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17776" y="1671553"/>
            <a:ext cx="6590983" cy="2044065"/>
          </a:xfrm>
          <a:prstGeom prst="rect">
            <a:avLst/>
          </a:prstGeom>
          <a:noFill/>
          <a:ln>
            <a:noFill/>
          </a:ln>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68957" y="4539292"/>
            <a:ext cx="584543" cy="601245"/>
          </a:xfrm>
          <a:prstGeom prst="rect">
            <a:avLst/>
          </a:prstGeom>
        </p:spPr>
      </p:pic>
    </p:spTree>
    <p:extLst>
      <p:ext uri="{BB962C8B-B14F-4D97-AF65-F5344CB8AC3E}">
        <p14:creationId xmlns:p14="http://schemas.microsoft.com/office/powerpoint/2010/main" val="3816307852"/>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5C122-8725-DE49-912E-0F89A2BC98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9159071">
            <a:off x="-4284977" y="-710647"/>
            <a:ext cx="7456772" cy="6373586"/>
          </a:xfrm>
          <a:prstGeom prst="rect">
            <a:avLst/>
          </a:prstGeom>
        </p:spPr>
      </p:pic>
      <p:sp>
        <p:nvSpPr>
          <p:cNvPr id="8" name="Title 1"/>
          <p:cNvSpPr txBox="1">
            <a:spLocks/>
          </p:cNvSpPr>
          <p:nvPr/>
        </p:nvSpPr>
        <p:spPr>
          <a:xfrm>
            <a:off x="2645929" y="505452"/>
            <a:ext cx="6076829" cy="174050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b="1">
                <a:solidFill>
                  <a:schemeClr val="accent2">
                    <a:lumMod val="40000"/>
                    <a:lumOff val="60000"/>
                  </a:schemeClr>
                </a:solidFill>
                <a:effectLst>
                  <a:outerShdw blurRad="38100" dist="38100" dir="2700000" algn="tl">
                    <a:srgbClr val="000000">
                      <a:alpha val="43137"/>
                    </a:srgbClr>
                  </a:outerShdw>
                </a:effectLst>
                <a:latin typeface="Cambria" pitchFamily="18" charset="0"/>
              </a:rPr>
              <a:t>Tạo Phong Cách Bằng </a:t>
            </a:r>
            <a:r>
              <a:rPr lang="en-US" sz="4000" b="1" smtClean="0">
                <a:solidFill>
                  <a:schemeClr val="accent2">
                    <a:lumMod val="40000"/>
                    <a:lumOff val="60000"/>
                  </a:schemeClr>
                </a:solidFill>
                <a:effectLst>
                  <a:outerShdw blurRad="38100" dist="38100" dir="2700000" algn="tl">
                    <a:srgbClr val="000000">
                      <a:alpha val="43137"/>
                    </a:srgbClr>
                  </a:outerShdw>
                </a:effectLst>
                <a:latin typeface="Cambria" pitchFamily="18" charset="0"/>
              </a:rPr>
              <a:t>SpannableString</a:t>
            </a:r>
            <a:endParaRPr lang="en-US" sz="4000" b="1">
              <a:solidFill>
                <a:schemeClr val="accent2">
                  <a:lumMod val="40000"/>
                  <a:lumOff val="60000"/>
                </a:schemeClr>
              </a:solidFill>
              <a:effectLst>
                <a:outerShdw blurRad="38100" dist="38100" dir="2700000" algn="tl">
                  <a:srgbClr val="000000">
                    <a:alpha val="43137"/>
                  </a:srgbClr>
                </a:outerShdw>
              </a:effectLst>
              <a:latin typeface="Cambria" pitchFamily="18" charset="0"/>
            </a:endParaRPr>
          </a:p>
        </p:txBody>
      </p:sp>
      <p:sp>
        <p:nvSpPr>
          <p:cNvPr id="3" name="Rectangle 2"/>
          <p:cNvSpPr/>
          <p:nvPr/>
        </p:nvSpPr>
        <p:spPr>
          <a:xfrm>
            <a:off x="2610677" y="2085749"/>
            <a:ext cx="6112081" cy="2431435"/>
          </a:xfrm>
          <a:prstGeom prst="rect">
            <a:avLst/>
          </a:prstGeom>
        </p:spPr>
        <p:txBody>
          <a:bodyPr wrap="square">
            <a:spAutoFit/>
          </a:bodyPr>
          <a:lstStyle/>
          <a:p>
            <a:pPr algn="just"/>
            <a:r>
              <a:rPr lang="en-US" sz="2400" dirty="0" err="1">
                <a:solidFill>
                  <a:schemeClr val="tx2">
                    <a:lumMod val="90000"/>
                    <a:lumOff val="10000"/>
                  </a:schemeClr>
                </a:solidFill>
                <a:latin typeface="Cambria" pitchFamily="18" charset="0"/>
              </a:rPr>
              <a:t>L</a:t>
            </a:r>
            <a:r>
              <a:rPr lang="en-US" sz="2400" dirty="0" err="1" smtClean="0">
                <a:solidFill>
                  <a:schemeClr val="tx2">
                    <a:lumMod val="90000"/>
                    <a:lumOff val="10000"/>
                  </a:schemeClr>
                </a:solidFill>
                <a:latin typeface="Cambria" pitchFamily="18" charset="0"/>
              </a:rPr>
              <a:t>à</a:t>
            </a:r>
            <a:r>
              <a:rPr lang="en-US" sz="2400" dirty="0" smtClean="0">
                <a:solidFill>
                  <a:schemeClr val="tx2">
                    <a:lumMod val="90000"/>
                    <a:lumOff val="10000"/>
                  </a:schemeClr>
                </a:solidFill>
                <a:latin typeface="Cambria" pitchFamily="18" charset="0"/>
              </a:rPr>
              <a:t> </a:t>
            </a:r>
            <a:r>
              <a:rPr lang="en-US" sz="2400" dirty="0" err="1">
                <a:solidFill>
                  <a:schemeClr val="tx2">
                    <a:lumMod val="90000"/>
                    <a:lumOff val="10000"/>
                  </a:schemeClr>
                </a:solidFill>
                <a:latin typeface="Cambria" pitchFamily="18" charset="0"/>
              </a:rPr>
              <a:t>một</a:t>
            </a:r>
            <a:r>
              <a:rPr lang="en-US" sz="2400" dirty="0">
                <a:solidFill>
                  <a:schemeClr val="tx2">
                    <a:lumMod val="90000"/>
                    <a:lumOff val="10000"/>
                  </a:schemeClr>
                </a:solidFill>
                <a:latin typeface="Cambria" pitchFamily="18" charset="0"/>
              </a:rPr>
              <a:t> Java </a:t>
            </a:r>
            <a:r>
              <a:rPr lang="en-US" sz="2400" dirty="0" smtClean="0">
                <a:solidFill>
                  <a:schemeClr val="tx2">
                    <a:lumMod val="90000"/>
                    <a:lumOff val="10000"/>
                  </a:schemeClr>
                </a:solidFill>
                <a:latin typeface="Cambria" pitchFamily="18" charset="0"/>
              </a:rPr>
              <a:t>Class</a:t>
            </a:r>
            <a:r>
              <a:rPr lang="en-US" sz="2400" dirty="0" smtClean="0">
                <a:solidFill>
                  <a:schemeClr val="tx2">
                    <a:lumMod val="90000"/>
                    <a:lumOff val="10000"/>
                  </a:schemeClr>
                </a:solidFill>
                <a:latin typeface="Cambria" pitchFamily="18" charset="0"/>
              </a:rPr>
              <a:t>.</a:t>
            </a:r>
          </a:p>
          <a:p>
            <a:pPr algn="just"/>
            <a:r>
              <a:rPr lang="en-US" sz="2400" dirty="0" err="1" smtClean="0">
                <a:solidFill>
                  <a:schemeClr val="tx2">
                    <a:lumMod val="90000"/>
                    <a:lumOff val="10000"/>
                  </a:schemeClr>
                </a:solidFill>
                <a:latin typeface="Cambria" pitchFamily="18" charset="0"/>
              </a:rPr>
              <a:t>Giúp</a:t>
            </a:r>
            <a:r>
              <a:rPr lang="en-US" sz="2400" dirty="0" smtClean="0">
                <a:solidFill>
                  <a:schemeClr val="tx2">
                    <a:lumMod val="90000"/>
                    <a:lumOff val="10000"/>
                  </a:schemeClr>
                </a:solidFill>
                <a:latin typeface="Cambria" pitchFamily="18" charset="0"/>
              </a:rPr>
              <a:t> </a:t>
            </a:r>
            <a:r>
              <a:rPr lang="en-US" sz="2400" dirty="0" err="1" smtClean="0">
                <a:solidFill>
                  <a:schemeClr val="tx2">
                    <a:lumMod val="90000"/>
                    <a:lumOff val="10000"/>
                  </a:schemeClr>
                </a:solidFill>
                <a:latin typeface="Cambria" pitchFamily="18" charset="0"/>
              </a:rPr>
              <a:t>chỉnh</a:t>
            </a:r>
            <a:r>
              <a:rPr lang="en-US" sz="2400" dirty="0" smtClean="0">
                <a:solidFill>
                  <a:schemeClr val="tx2">
                    <a:lumMod val="90000"/>
                    <a:lumOff val="10000"/>
                  </a:schemeClr>
                </a:solidFill>
                <a:latin typeface="Cambria" pitchFamily="18" charset="0"/>
              </a:rPr>
              <a:t> </a:t>
            </a:r>
            <a:r>
              <a:rPr lang="en-US" sz="2400" dirty="0" err="1" smtClean="0">
                <a:solidFill>
                  <a:schemeClr val="tx2">
                    <a:lumMod val="90000"/>
                    <a:lumOff val="10000"/>
                  </a:schemeClr>
                </a:solidFill>
                <a:latin typeface="Cambria" pitchFamily="18" charset="0"/>
              </a:rPr>
              <a:t>sửa</a:t>
            </a:r>
            <a:r>
              <a:rPr lang="en-US" sz="2400" dirty="0" smtClean="0">
                <a:solidFill>
                  <a:schemeClr val="tx2">
                    <a:lumMod val="90000"/>
                    <a:lumOff val="10000"/>
                  </a:schemeClr>
                </a:solidFill>
                <a:latin typeface="Cambria" pitchFamily="18" charset="0"/>
              </a:rPr>
              <a:t> </a:t>
            </a:r>
            <a:r>
              <a:rPr lang="en-US" sz="2400" dirty="0" err="1" smtClean="0">
                <a:solidFill>
                  <a:schemeClr val="tx2">
                    <a:lumMod val="90000"/>
                    <a:lumOff val="10000"/>
                  </a:schemeClr>
                </a:solidFill>
                <a:latin typeface="Cambria" pitchFamily="18" charset="0"/>
              </a:rPr>
              <a:t>các</a:t>
            </a:r>
            <a:r>
              <a:rPr lang="en-US" sz="2400" dirty="0" smtClean="0">
                <a:solidFill>
                  <a:schemeClr val="tx2">
                    <a:lumMod val="90000"/>
                    <a:lumOff val="10000"/>
                  </a:schemeClr>
                </a:solidFill>
                <a:latin typeface="Cambria" pitchFamily="18" charset="0"/>
              </a:rPr>
              <a:t> string </a:t>
            </a:r>
            <a:r>
              <a:rPr lang="en-US" sz="2400" dirty="0" err="1" smtClean="0">
                <a:solidFill>
                  <a:schemeClr val="tx2">
                    <a:lumMod val="90000"/>
                    <a:lumOff val="10000"/>
                  </a:schemeClr>
                </a:solidFill>
                <a:latin typeface="Cambria" pitchFamily="18" charset="0"/>
              </a:rPr>
              <a:t>điệu</a:t>
            </a:r>
            <a:r>
              <a:rPr lang="en-US" sz="2400" dirty="0" smtClean="0">
                <a:solidFill>
                  <a:schemeClr val="tx2">
                    <a:lumMod val="90000"/>
                    <a:lumOff val="10000"/>
                  </a:schemeClr>
                </a:solidFill>
                <a:latin typeface="Cambria" pitchFamily="18" charset="0"/>
              </a:rPr>
              <a:t> </a:t>
            </a:r>
            <a:r>
              <a:rPr lang="en-US" sz="2400" dirty="0" err="1" smtClean="0">
                <a:solidFill>
                  <a:schemeClr val="tx2">
                    <a:lumMod val="90000"/>
                    <a:lumOff val="10000"/>
                  </a:schemeClr>
                </a:solidFill>
                <a:latin typeface="Cambria" pitchFamily="18" charset="0"/>
              </a:rPr>
              <a:t>nghệ</a:t>
            </a:r>
            <a:r>
              <a:rPr lang="en-US" sz="2400" dirty="0" smtClean="0">
                <a:solidFill>
                  <a:schemeClr val="tx2">
                    <a:lumMod val="90000"/>
                    <a:lumOff val="10000"/>
                  </a:schemeClr>
                </a:solidFill>
                <a:latin typeface="Cambria" pitchFamily="18" charset="0"/>
              </a:rPr>
              <a:t> </a:t>
            </a:r>
            <a:r>
              <a:rPr lang="en-US" sz="2400" dirty="0" err="1" smtClean="0">
                <a:solidFill>
                  <a:schemeClr val="tx2">
                    <a:lumMod val="90000"/>
                    <a:lumOff val="10000"/>
                  </a:schemeClr>
                </a:solidFill>
                <a:latin typeface="Cambria" pitchFamily="18" charset="0"/>
              </a:rPr>
              <a:t>hơn</a:t>
            </a:r>
            <a:r>
              <a:rPr lang="en-US" sz="24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Khi</a:t>
            </a:r>
            <a:r>
              <a:rPr lang="en-US" sz="2000" dirty="0" smtClean="0">
                <a:solidFill>
                  <a:schemeClr val="tx2">
                    <a:lumMod val="90000"/>
                    <a:lumOff val="10000"/>
                  </a:schemeClr>
                </a:solidFill>
                <a:latin typeface="Cambria" pitchFamily="18" charset="0"/>
              </a:rPr>
              <a:t> click </a:t>
            </a:r>
            <a:r>
              <a:rPr lang="en-US" sz="2000" dirty="0" err="1" smtClean="0">
                <a:solidFill>
                  <a:schemeClr val="tx2">
                    <a:lumMod val="90000"/>
                    <a:lumOff val="10000"/>
                  </a:schemeClr>
                </a:solidFill>
                <a:latin typeface="Cambria" pitchFamily="18" charset="0"/>
              </a:rPr>
              <a:t>vào</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sẽ</a:t>
            </a:r>
            <a:r>
              <a:rPr lang="en-US" sz="2000" dirty="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chuyển</a:t>
            </a:r>
            <a:r>
              <a:rPr lang="en-US" sz="2000" dirty="0" smtClean="0">
                <a:solidFill>
                  <a:schemeClr val="tx2">
                    <a:lumMod val="90000"/>
                    <a:lumOff val="10000"/>
                  </a:schemeClr>
                </a:solidFill>
                <a:latin typeface="Cambria" pitchFamily="18" charset="0"/>
              </a:rPr>
              <a:t> link, </a:t>
            </a:r>
            <a:r>
              <a:rPr lang="en-US" sz="2000" dirty="0" err="1" smtClean="0">
                <a:solidFill>
                  <a:schemeClr val="tx2">
                    <a:lumMod val="90000"/>
                    <a:lumOff val="10000"/>
                  </a:schemeClr>
                </a:solidFill>
                <a:latin typeface="Cambria" pitchFamily="18" charset="0"/>
              </a:rPr>
              <a:t>khi</a:t>
            </a:r>
            <a:r>
              <a:rPr lang="en-US" sz="2000" dirty="0" smtClean="0">
                <a:solidFill>
                  <a:schemeClr val="tx2">
                    <a:lumMod val="90000"/>
                    <a:lumOff val="10000"/>
                  </a:schemeClr>
                </a:solidFill>
                <a:latin typeface="Cambria" pitchFamily="18" charset="0"/>
              </a:rPr>
              <a:t> click </a:t>
            </a:r>
            <a:r>
              <a:rPr lang="en-US" sz="2000" dirty="0" err="1" smtClean="0">
                <a:solidFill>
                  <a:schemeClr val="tx2">
                    <a:lumMod val="90000"/>
                    <a:lumOff val="10000"/>
                  </a:schemeClr>
                </a:solidFill>
                <a:latin typeface="Cambria" pitchFamily="18" charset="0"/>
              </a:rPr>
              <a:t>vào</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sẽ</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hiển</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thị</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các</a:t>
            </a:r>
            <a:r>
              <a:rPr lang="en-US" sz="2000" dirty="0" smtClean="0">
                <a:solidFill>
                  <a:schemeClr val="tx2">
                    <a:lumMod val="90000"/>
                    <a:lumOff val="10000"/>
                  </a:schemeClr>
                </a:solidFill>
                <a:latin typeface="Cambria" pitchFamily="18" charset="0"/>
              </a:rPr>
              <a:t> form </a:t>
            </a:r>
            <a:r>
              <a:rPr lang="en-US" sz="2000" dirty="0" err="1" smtClean="0">
                <a:solidFill>
                  <a:schemeClr val="tx2">
                    <a:lumMod val="90000"/>
                    <a:lumOff val="10000"/>
                  </a:schemeClr>
                </a:solidFill>
                <a:latin typeface="Cambria" pitchFamily="18" charset="0"/>
              </a:rPr>
              <a:t>thông</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báo</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chỉnh</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cỡ</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chữ</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lớn</a:t>
            </a:r>
            <a:r>
              <a:rPr lang="en-US" sz="2000" dirty="0" smtClean="0">
                <a:solidFill>
                  <a:schemeClr val="tx2">
                    <a:lumMod val="90000"/>
                    <a:lumOff val="10000"/>
                  </a:schemeClr>
                </a:solidFill>
                <a:latin typeface="Cambria" pitchFamily="18" charset="0"/>
              </a:rPr>
              <a:t>/</a:t>
            </a:r>
            <a:r>
              <a:rPr lang="en-US" sz="2000" dirty="0" err="1" smtClean="0">
                <a:solidFill>
                  <a:schemeClr val="tx2">
                    <a:lumMod val="90000"/>
                    <a:lumOff val="10000"/>
                  </a:schemeClr>
                </a:solidFill>
                <a:latin typeface="Cambria" pitchFamily="18" charset="0"/>
              </a:rPr>
              <a:t>nhỏ</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hơn</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các</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chữ</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xung</a:t>
            </a:r>
            <a:r>
              <a:rPr lang="en-US" sz="2000" dirty="0" smtClean="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quanh</a:t>
            </a:r>
            <a:r>
              <a:rPr lang="en-US" sz="2000" dirty="0" smtClean="0">
                <a:solidFill>
                  <a:schemeClr val="tx2">
                    <a:lumMod val="90000"/>
                    <a:lumOff val="10000"/>
                  </a:schemeClr>
                </a:solidFill>
                <a:latin typeface="Cambria" pitchFamily="18" charset="0"/>
              </a:rPr>
              <a:t>, …</a:t>
            </a:r>
            <a:endParaRPr lang="en-US" sz="2000" dirty="0">
              <a:solidFill>
                <a:schemeClr val="tx2">
                  <a:lumMod val="90000"/>
                  <a:lumOff val="10000"/>
                </a:schemeClr>
              </a:solidFill>
              <a:latin typeface="Cambria" pitchFamily="18" charset="0"/>
            </a:endParaRPr>
          </a:p>
          <a:p>
            <a:pPr algn="just"/>
            <a:r>
              <a:rPr lang="en-US" sz="2400" dirty="0" err="1" smtClean="0">
                <a:solidFill>
                  <a:schemeClr val="tx2">
                    <a:lumMod val="90000"/>
                    <a:lumOff val="10000"/>
                  </a:schemeClr>
                </a:solidFill>
                <a:latin typeface="Cambria" pitchFamily="18" charset="0"/>
              </a:rPr>
              <a:t>Khi</a:t>
            </a:r>
            <a:r>
              <a:rPr lang="en-US" sz="2400" dirty="0" smtClean="0">
                <a:solidFill>
                  <a:schemeClr val="tx2">
                    <a:lumMod val="90000"/>
                    <a:lumOff val="10000"/>
                  </a:schemeClr>
                </a:solidFill>
                <a:latin typeface="Cambria" pitchFamily="18" charset="0"/>
              </a:rPr>
              <a:t> </a:t>
            </a:r>
            <a:r>
              <a:rPr lang="en-US" sz="2400" dirty="0" err="1">
                <a:solidFill>
                  <a:schemeClr val="tx2">
                    <a:lumMod val="90000"/>
                    <a:lumOff val="10000"/>
                  </a:schemeClr>
                </a:solidFill>
                <a:latin typeface="Cambria" pitchFamily="18" charset="0"/>
              </a:rPr>
              <a:t>khai</a:t>
            </a:r>
            <a:r>
              <a:rPr lang="en-US" sz="2400" dirty="0">
                <a:solidFill>
                  <a:schemeClr val="tx2">
                    <a:lumMod val="90000"/>
                    <a:lumOff val="10000"/>
                  </a:schemeClr>
                </a:solidFill>
                <a:latin typeface="Cambria" pitchFamily="18" charset="0"/>
              </a:rPr>
              <a:t> </a:t>
            </a:r>
            <a:r>
              <a:rPr lang="en-US" sz="2400" dirty="0" err="1">
                <a:solidFill>
                  <a:schemeClr val="tx2">
                    <a:lumMod val="90000"/>
                    <a:lumOff val="10000"/>
                  </a:schemeClr>
                </a:solidFill>
                <a:latin typeface="Cambria" pitchFamily="18" charset="0"/>
              </a:rPr>
              <a:t>báo</a:t>
            </a:r>
            <a:r>
              <a:rPr lang="en-US" sz="2400" dirty="0">
                <a:solidFill>
                  <a:schemeClr val="tx2">
                    <a:lumMod val="90000"/>
                    <a:lumOff val="10000"/>
                  </a:schemeClr>
                </a:solidFill>
                <a:latin typeface="Cambria" pitchFamily="18" charset="0"/>
              </a:rPr>
              <a:t> </a:t>
            </a:r>
            <a:r>
              <a:rPr lang="en-US" sz="2400" dirty="0" err="1">
                <a:solidFill>
                  <a:schemeClr val="tx2">
                    <a:lumMod val="90000"/>
                    <a:lumOff val="10000"/>
                  </a:schemeClr>
                </a:solidFill>
                <a:latin typeface="Cambria" pitchFamily="18" charset="0"/>
              </a:rPr>
              <a:t>một</a:t>
            </a:r>
            <a:r>
              <a:rPr lang="en-US" sz="2400" dirty="0">
                <a:solidFill>
                  <a:schemeClr val="tx2">
                    <a:lumMod val="90000"/>
                    <a:lumOff val="10000"/>
                  </a:schemeClr>
                </a:solidFill>
                <a:latin typeface="Cambria" pitchFamily="18" charset="0"/>
              </a:rPr>
              <a:t> string </a:t>
            </a:r>
            <a:r>
              <a:rPr lang="en-US" sz="2400" dirty="0" err="1">
                <a:solidFill>
                  <a:schemeClr val="tx2">
                    <a:lumMod val="90000"/>
                    <a:lumOff val="10000"/>
                  </a:schemeClr>
                </a:solidFill>
                <a:latin typeface="Cambria" pitchFamily="18" charset="0"/>
              </a:rPr>
              <a:t>dài</a:t>
            </a:r>
            <a:r>
              <a:rPr lang="en-US" sz="2400" dirty="0">
                <a:solidFill>
                  <a:schemeClr val="tx2">
                    <a:lumMod val="90000"/>
                    <a:lumOff val="10000"/>
                  </a:schemeClr>
                </a:solidFill>
                <a:latin typeface="Cambria" pitchFamily="18" charset="0"/>
              </a:rPr>
              <a:t> </a:t>
            </a:r>
            <a:r>
              <a:rPr lang="en-US" sz="2400" dirty="0" err="1">
                <a:solidFill>
                  <a:schemeClr val="tx2">
                    <a:lumMod val="90000"/>
                    <a:lumOff val="10000"/>
                  </a:schemeClr>
                </a:solidFill>
                <a:latin typeface="Cambria" pitchFamily="18" charset="0"/>
              </a:rPr>
              <a:t>trong</a:t>
            </a:r>
            <a:r>
              <a:rPr lang="en-US" sz="2400" dirty="0">
                <a:solidFill>
                  <a:schemeClr val="tx2">
                    <a:lumMod val="90000"/>
                    <a:lumOff val="10000"/>
                  </a:schemeClr>
                </a:solidFill>
                <a:latin typeface="Cambria" pitchFamily="18" charset="0"/>
              </a:rPr>
              <a:t> XML: </a:t>
            </a:r>
            <a:r>
              <a:rPr lang="en-US" sz="2000" dirty="0" err="1">
                <a:solidFill>
                  <a:schemeClr val="tx2">
                    <a:lumMod val="90000"/>
                    <a:lumOff val="10000"/>
                  </a:schemeClr>
                </a:solidFill>
                <a:latin typeface="Cambria" pitchFamily="18" charset="0"/>
              </a:rPr>
              <a:t>hãy</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dùng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ký</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tự</a:t>
            </a:r>
            <a:r>
              <a:rPr lang="en-US" sz="2000" dirty="0">
                <a:solidFill>
                  <a:schemeClr val="tx2">
                    <a:lumMod val="90000"/>
                    <a:lumOff val="10000"/>
                  </a:schemeClr>
                </a:solidFill>
                <a:latin typeface="Cambria" pitchFamily="18" charset="0"/>
              </a:rPr>
              <a:t> </a:t>
            </a:r>
            <a:r>
              <a:rPr lang="en-US" sz="2000" i="1" dirty="0">
                <a:solidFill>
                  <a:schemeClr val="tx2">
                    <a:lumMod val="90000"/>
                    <a:lumOff val="10000"/>
                  </a:schemeClr>
                </a:solidFill>
                <a:latin typeface="Cambria" pitchFamily="18" charset="0"/>
              </a:rPr>
              <a:t>“\n</a:t>
            </a:r>
            <a:r>
              <a:rPr lang="en-US" sz="2000" i="1" dirty="0" smtClean="0">
                <a:solidFill>
                  <a:schemeClr val="tx2">
                    <a:lumMod val="90000"/>
                    <a:lumOff val="10000"/>
                  </a:schemeClr>
                </a:solidFill>
                <a:latin typeface="Cambria" pitchFamily="18" charset="0"/>
              </a:rPr>
              <a:t>”.</a:t>
            </a:r>
            <a:endParaRPr lang="en-US" sz="2000" dirty="0">
              <a:solidFill>
                <a:schemeClr val="tx2">
                  <a:lumMod val="90000"/>
                  <a:lumOff val="10000"/>
                </a:schemeClr>
              </a:solidFill>
              <a:latin typeface="Cambria" pitchFamily="18" charset="0"/>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5631" y="4453349"/>
            <a:ext cx="584543" cy="601245"/>
          </a:xfrm>
          <a:prstGeom prst="rect">
            <a:avLst/>
          </a:prstGeom>
        </p:spPr>
      </p:pic>
    </p:spTree>
    <p:extLst>
      <p:ext uri="{BB962C8B-B14F-4D97-AF65-F5344CB8AC3E}">
        <p14:creationId xmlns:p14="http://schemas.microsoft.com/office/powerpoint/2010/main" val="145902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E1503B-5A7F-8446-A229-E9FB6114A9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8838781">
            <a:off x="3930650" y="-580594"/>
            <a:ext cx="9144000" cy="6572754"/>
          </a:xfrm>
          <a:prstGeom prst="rect">
            <a:avLst/>
          </a:prstGeom>
        </p:spPr>
      </p:pic>
      <p:sp>
        <p:nvSpPr>
          <p:cNvPr id="23" name="Title 1"/>
          <p:cNvSpPr txBox="1">
            <a:spLocks/>
          </p:cNvSpPr>
          <p:nvPr/>
        </p:nvSpPr>
        <p:spPr>
          <a:xfrm>
            <a:off x="677010" y="172122"/>
            <a:ext cx="14029359" cy="1066430"/>
          </a:xfrm>
          <a:prstGeom prst="rect">
            <a:avLst/>
          </a:prstGeom>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err="1" smtClean="0">
                <a:solidFill>
                  <a:srgbClr val="9431C1"/>
                </a:solidFill>
                <a:effectLst>
                  <a:outerShdw blurRad="38100" dist="38100" dir="2700000" algn="tl">
                    <a:srgbClr val="000000">
                      <a:alpha val="43137"/>
                    </a:srgbClr>
                  </a:outerShdw>
                </a:effectLst>
                <a:latin typeface="Cambria" pitchFamily="18" charset="0"/>
              </a:rPr>
              <a:t>Sử</a:t>
            </a:r>
            <a:r>
              <a:rPr lang="en-US" b="1" dirty="0" smtClean="0">
                <a:solidFill>
                  <a:srgbClr val="9431C1"/>
                </a:solidFill>
                <a:effectLst>
                  <a:outerShdw blurRad="38100" dist="38100" dir="2700000" algn="tl">
                    <a:srgbClr val="000000">
                      <a:alpha val="43137"/>
                    </a:srgbClr>
                  </a:outerShdw>
                </a:effectLst>
                <a:latin typeface="Cambria" pitchFamily="18" charset="0"/>
              </a:rPr>
              <a:t> </a:t>
            </a:r>
            <a:r>
              <a:rPr lang="en-US" b="1" dirty="0" err="1" smtClean="0">
                <a:solidFill>
                  <a:srgbClr val="9431C1"/>
                </a:solidFill>
                <a:effectLst>
                  <a:outerShdw blurRad="38100" dist="38100" dir="2700000" algn="tl">
                    <a:srgbClr val="000000">
                      <a:alpha val="43137"/>
                    </a:srgbClr>
                  </a:outerShdw>
                </a:effectLst>
                <a:latin typeface="Cambria" pitchFamily="18" charset="0"/>
              </a:rPr>
              <a:t>Dụng</a:t>
            </a:r>
            <a:r>
              <a:rPr lang="en-US" b="1" dirty="0" smtClean="0">
                <a:solidFill>
                  <a:srgbClr val="9431C1"/>
                </a:solidFill>
                <a:effectLst>
                  <a:outerShdw blurRad="38100" dist="38100" dir="2700000" algn="tl">
                    <a:srgbClr val="000000">
                      <a:alpha val="43137"/>
                    </a:srgbClr>
                  </a:outerShdw>
                </a:effectLst>
                <a:latin typeface="Cambria" pitchFamily="18" charset="0"/>
              </a:rPr>
              <a:t> Formatting String</a:t>
            </a:r>
            <a:endParaRPr lang="en-US" b="1" dirty="0">
              <a:solidFill>
                <a:srgbClr val="9431C1"/>
              </a:solidFill>
              <a:effectLst>
                <a:outerShdw blurRad="38100" dist="38100" dir="2700000" algn="tl">
                  <a:srgbClr val="000000">
                    <a:alpha val="43137"/>
                  </a:srgbClr>
                </a:outerShdw>
              </a:effectLst>
              <a:latin typeface="Cambria" pitchFamily="18" charset="0"/>
            </a:endParaRPr>
          </a:p>
        </p:txBody>
      </p:sp>
      <p:sp>
        <p:nvSpPr>
          <p:cNvPr id="2" name="Rectangle 1"/>
          <p:cNvSpPr/>
          <p:nvPr/>
        </p:nvSpPr>
        <p:spPr>
          <a:xfrm>
            <a:off x="384738" y="829363"/>
            <a:ext cx="8447290" cy="4093428"/>
          </a:xfrm>
          <a:prstGeom prst="rect">
            <a:avLst/>
          </a:prstGeom>
        </p:spPr>
        <p:txBody>
          <a:bodyPr wrap="square">
            <a:spAutoFit/>
          </a:bodyPr>
          <a:lstStyle/>
          <a:p>
            <a:pPr algn="just"/>
            <a:r>
              <a:rPr lang="en-US" sz="2000" dirty="0" err="1">
                <a:solidFill>
                  <a:schemeClr val="tx2">
                    <a:lumMod val="90000"/>
                    <a:lumOff val="10000"/>
                  </a:schemeClr>
                </a:solidFill>
                <a:latin typeface="Cambria" pitchFamily="18" charset="0"/>
              </a:rPr>
              <a:t>L</a:t>
            </a:r>
            <a:r>
              <a:rPr lang="en-US" sz="2000" dirty="0" err="1" smtClean="0">
                <a:solidFill>
                  <a:schemeClr val="tx2">
                    <a:lumMod val="90000"/>
                    <a:lumOff val="10000"/>
                  </a:schemeClr>
                </a:solidFill>
                <a:latin typeface="Cambria" pitchFamily="18" charset="0"/>
              </a:rPr>
              <a:t>oại</a:t>
            </a:r>
            <a:r>
              <a:rPr lang="en-US" sz="2000" dirty="0" smtClean="0">
                <a:solidFill>
                  <a:schemeClr val="tx2">
                    <a:lumMod val="90000"/>
                    <a:lumOff val="10000"/>
                  </a:schemeClr>
                </a:solidFill>
                <a:latin typeface="Cambria" pitchFamily="18" charset="0"/>
              </a:rPr>
              <a:t> </a:t>
            </a:r>
            <a:r>
              <a:rPr lang="en-US" sz="2000" dirty="0">
                <a:solidFill>
                  <a:schemeClr val="tx2">
                    <a:lumMod val="90000"/>
                    <a:lumOff val="10000"/>
                  </a:schemeClr>
                </a:solidFill>
                <a:latin typeface="Cambria" pitchFamily="18" charset="0"/>
              </a:rPr>
              <a:t>string </a:t>
            </a:r>
            <a:r>
              <a:rPr lang="en-US" sz="2000" dirty="0" err="1">
                <a:solidFill>
                  <a:schemeClr val="tx2">
                    <a:lumMod val="90000"/>
                    <a:lumOff val="10000"/>
                  </a:schemeClr>
                </a:solidFill>
                <a:latin typeface="Cambria" pitchFamily="18" charset="0"/>
              </a:rPr>
              <a:t>này</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giúp</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bạn</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tạo</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ra</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các</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định</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dạng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bằng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các</a:t>
            </a:r>
            <a:r>
              <a:rPr lang="en-US" sz="2000" dirty="0">
                <a:solidFill>
                  <a:schemeClr val="tx2">
                    <a:lumMod val="90000"/>
                    <a:lumOff val="10000"/>
                  </a:schemeClr>
                </a:solidFill>
                <a:latin typeface="Cambria" pitchFamily="18" charset="0"/>
              </a:rPr>
              <a:t> text </a:t>
            </a:r>
            <a:r>
              <a:rPr lang="en-US" sz="2000" dirty="0" err="1">
                <a:solidFill>
                  <a:schemeClr val="tx2">
                    <a:lumMod val="90000"/>
                    <a:lumOff val="10000"/>
                  </a:schemeClr>
                </a:solidFill>
                <a:latin typeface="Cambria" pitchFamily="18" charset="0"/>
              </a:rPr>
              <a:t>giữ</a:t>
            </a:r>
            <a:r>
              <a:rPr lang="en-US" sz="2000" dirty="0">
                <a:solidFill>
                  <a:schemeClr val="tx2">
                    <a:lumMod val="90000"/>
                    <a:lumOff val="10000"/>
                  </a:schemeClr>
                </a:solidFill>
                <a:latin typeface="Cambria" pitchFamily="18" charset="0"/>
              </a:rPr>
              <a:t> </a:t>
            </a:r>
            <a:r>
              <a:rPr lang="en-US" sz="2000" dirty="0" err="1" smtClean="0">
                <a:solidFill>
                  <a:schemeClr val="tx2">
                    <a:lumMod val="90000"/>
                    <a:lumOff val="10000"/>
                  </a:schemeClr>
                </a:solidFill>
                <a:latin typeface="Cambria" pitchFamily="18" charset="0"/>
              </a:rPr>
              <a:t>chỗ</a:t>
            </a:r>
            <a:r>
              <a:rPr lang="en-US" sz="2000" dirty="0" smtClean="0">
                <a:solidFill>
                  <a:schemeClr val="tx2">
                    <a:lumMod val="90000"/>
                    <a:lumOff val="10000"/>
                  </a:schemeClr>
                </a:solidFill>
                <a:latin typeface="Cambria" pitchFamily="18" charset="0"/>
              </a:rPr>
              <a:t>.</a:t>
            </a:r>
          </a:p>
          <a:p>
            <a:pPr algn="just"/>
            <a:endParaRPr lang="en-US" sz="2000" dirty="0" smtClean="0">
              <a:solidFill>
                <a:schemeClr val="tx2">
                  <a:lumMod val="90000"/>
                  <a:lumOff val="10000"/>
                </a:schemeClr>
              </a:solidFill>
              <a:latin typeface="Cambria" pitchFamily="18" charset="0"/>
            </a:endParaRPr>
          </a:p>
          <a:p>
            <a:pPr algn="just"/>
            <a:r>
              <a:rPr lang="en-US" sz="2000" b="1" dirty="0" err="1">
                <a:solidFill>
                  <a:schemeClr val="tx2">
                    <a:lumMod val="90000"/>
                    <a:lumOff val="10000"/>
                  </a:schemeClr>
                </a:solidFill>
                <a:latin typeface="Cambria" pitchFamily="18" charset="0"/>
              </a:rPr>
              <a:t>Khai</a:t>
            </a:r>
            <a:r>
              <a:rPr lang="en-US" sz="2000" b="1" dirty="0">
                <a:solidFill>
                  <a:schemeClr val="tx2">
                    <a:lumMod val="90000"/>
                    <a:lumOff val="10000"/>
                  </a:schemeClr>
                </a:solidFill>
                <a:latin typeface="Cambria" pitchFamily="18" charset="0"/>
              </a:rPr>
              <a:t> </a:t>
            </a:r>
            <a:r>
              <a:rPr lang="en-US" sz="2000" b="1" dirty="0" err="1">
                <a:solidFill>
                  <a:schemeClr val="tx2">
                    <a:lumMod val="90000"/>
                    <a:lumOff val="10000"/>
                  </a:schemeClr>
                </a:solidFill>
                <a:latin typeface="Cambria" pitchFamily="18" charset="0"/>
              </a:rPr>
              <a:t>Báo</a:t>
            </a:r>
            <a:r>
              <a:rPr lang="en-US" sz="2000" b="1" dirty="0">
                <a:solidFill>
                  <a:schemeClr val="tx2">
                    <a:lumMod val="90000"/>
                    <a:lumOff val="10000"/>
                  </a:schemeClr>
                </a:solidFill>
                <a:latin typeface="Cambria" pitchFamily="18" charset="0"/>
              </a:rPr>
              <a:t> </a:t>
            </a:r>
            <a:r>
              <a:rPr lang="en-US" sz="2000" b="1" dirty="0" err="1">
                <a:solidFill>
                  <a:schemeClr val="tx2">
                    <a:lumMod val="90000"/>
                    <a:lumOff val="10000"/>
                  </a:schemeClr>
                </a:solidFill>
                <a:latin typeface="Cambria" pitchFamily="18" charset="0"/>
              </a:rPr>
              <a:t>Các</a:t>
            </a:r>
            <a:r>
              <a:rPr lang="en-US" sz="2000" b="1" dirty="0">
                <a:solidFill>
                  <a:schemeClr val="tx2">
                    <a:lumMod val="90000"/>
                    <a:lumOff val="10000"/>
                  </a:schemeClr>
                </a:solidFill>
                <a:latin typeface="Cambria" pitchFamily="18" charset="0"/>
              </a:rPr>
              <a:t> Formatting </a:t>
            </a:r>
            <a:r>
              <a:rPr lang="en-US" sz="2000" b="1" dirty="0" smtClean="0">
                <a:solidFill>
                  <a:schemeClr val="tx2">
                    <a:lumMod val="90000"/>
                    <a:lumOff val="10000"/>
                  </a:schemeClr>
                </a:solidFill>
                <a:latin typeface="Cambria" pitchFamily="18" charset="0"/>
              </a:rPr>
              <a:t>String:</a:t>
            </a:r>
            <a:r>
              <a:rPr lang="en-US" sz="2000" dirty="0" smtClean="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Giống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với</a:t>
            </a:r>
            <a:r>
              <a:rPr lang="en-US" sz="2000" dirty="0">
                <a:solidFill>
                  <a:schemeClr val="tx2">
                    <a:lumMod val="90000"/>
                    <a:lumOff val="10000"/>
                  </a:schemeClr>
                </a:solidFill>
                <a:latin typeface="Cambria" pitchFamily="18" charset="0"/>
              </a:rPr>
              <a:t> plain string hay styled string, </a:t>
            </a:r>
            <a:r>
              <a:rPr lang="en-US" sz="2000" dirty="0" err="1">
                <a:solidFill>
                  <a:schemeClr val="tx2">
                    <a:lumMod val="90000"/>
                    <a:lumOff val="10000"/>
                  </a:schemeClr>
                </a:solidFill>
                <a:latin typeface="Cambria" pitchFamily="18" charset="0"/>
              </a:rPr>
              <a:t>nhưng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nội</a:t>
            </a:r>
            <a:r>
              <a:rPr lang="en-US" sz="2000" dirty="0">
                <a:solidFill>
                  <a:schemeClr val="tx2">
                    <a:lumMod val="90000"/>
                    <a:lumOff val="10000"/>
                  </a:schemeClr>
                </a:solidFill>
                <a:latin typeface="Cambria" pitchFamily="18" charset="0"/>
              </a:rPr>
              <a:t> dung </a:t>
            </a:r>
            <a:r>
              <a:rPr lang="en-US" sz="2000" dirty="0" err="1">
                <a:solidFill>
                  <a:schemeClr val="tx2">
                    <a:lumMod val="90000"/>
                    <a:lumOff val="10000"/>
                  </a:schemeClr>
                </a:solidFill>
                <a:latin typeface="Cambria" pitchFamily="18" charset="0"/>
              </a:rPr>
              <a:t>được</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hỗ</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trợ</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thêm</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các</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định</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dạng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trong</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đó</a:t>
            </a:r>
            <a:r>
              <a:rPr lang="en-US" sz="2000" dirty="0">
                <a:solidFill>
                  <a:schemeClr val="tx2">
                    <a:lumMod val="90000"/>
                    <a:lumOff val="10000"/>
                  </a:schemeClr>
                </a:solidFill>
                <a:latin typeface="Cambria" pitchFamily="18" charset="0"/>
              </a:rPr>
              <a:t>.</a:t>
            </a:r>
          </a:p>
          <a:p>
            <a:pPr algn="just"/>
            <a:endParaRPr lang="en-US" sz="2000" dirty="0" smtClean="0">
              <a:solidFill>
                <a:schemeClr val="tx2">
                  <a:lumMod val="90000"/>
                  <a:lumOff val="10000"/>
                </a:schemeClr>
              </a:solidFill>
              <a:latin typeface="Cambria" pitchFamily="18" charset="0"/>
              <a:ea typeface="Calibri" panose="020F0502020204030204" pitchFamily="34" charset="0"/>
              <a:cs typeface="Times New Roman" panose="02020603050405020304" pitchFamily="18" charset="0"/>
            </a:endParaRPr>
          </a:p>
          <a:p>
            <a:pPr algn="just"/>
            <a:endParaRPr lang="en-US" sz="2000" dirty="0">
              <a:solidFill>
                <a:schemeClr val="tx2">
                  <a:lumMod val="90000"/>
                  <a:lumOff val="10000"/>
                </a:schemeClr>
              </a:solidFill>
              <a:latin typeface="Cambria" pitchFamily="18" charset="0"/>
              <a:ea typeface="Calibri" panose="020F0502020204030204" pitchFamily="34" charset="0"/>
              <a:cs typeface="Times New Roman" panose="02020603050405020304" pitchFamily="18" charset="0"/>
            </a:endParaRPr>
          </a:p>
          <a:p>
            <a:pPr algn="just"/>
            <a:endParaRPr lang="en-US" sz="2000" dirty="0" smtClean="0">
              <a:solidFill>
                <a:schemeClr val="tx2">
                  <a:lumMod val="90000"/>
                  <a:lumOff val="10000"/>
                </a:schemeClr>
              </a:solidFill>
              <a:latin typeface="Cambria" pitchFamily="18" charset="0"/>
              <a:ea typeface="Calibri" panose="020F0502020204030204" pitchFamily="34" charset="0"/>
              <a:cs typeface="Times New Roman" panose="02020603050405020304" pitchFamily="18" charset="0"/>
            </a:endParaRPr>
          </a:p>
          <a:p>
            <a:pPr algn="just"/>
            <a:endParaRPr lang="en-US" sz="2000" dirty="0">
              <a:solidFill>
                <a:schemeClr val="tx2">
                  <a:lumMod val="90000"/>
                  <a:lumOff val="10000"/>
                </a:schemeClr>
              </a:solidFill>
              <a:latin typeface="Cambria" pitchFamily="18" charset="0"/>
              <a:ea typeface="Calibri" panose="020F0502020204030204" pitchFamily="34" charset="0"/>
              <a:cs typeface="Times New Roman" panose="02020603050405020304" pitchFamily="18" charset="0"/>
            </a:endParaRPr>
          </a:p>
          <a:p>
            <a:pPr algn="just"/>
            <a:r>
              <a:rPr lang="en-US" sz="2000" dirty="0">
                <a:solidFill>
                  <a:schemeClr val="tx2">
                    <a:lumMod val="90000"/>
                    <a:lumOff val="10000"/>
                  </a:schemeClr>
                </a:solidFill>
                <a:latin typeface="Cambria" pitchFamily="18" charset="0"/>
              </a:rPr>
              <a:t>%[</a:t>
            </a:r>
            <a:r>
              <a:rPr lang="en-US" sz="2000" dirty="0" err="1">
                <a:solidFill>
                  <a:schemeClr val="tx2">
                    <a:lumMod val="90000"/>
                    <a:lumOff val="10000"/>
                  </a:schemeClr>
                </a:solidFill>
                <a:latin typeface="Cambria" pitchFamily="18" charset="0"/>
              </a:rPr>
              <a:t>thứ_tự_xuất_hiện</a:t>
            </a:r>
            <a:r>
              <a:rPr lang="en-US" sz="2000" dirty="0">
                <a:solidFill>
                  <a:schemeClr val="tx2">
                    <a:lumMod val="90000"/>
                    <a:lumOff val="10000"/>
                  </a:schemeClr>
                </a:solidFill>
                <a:latin typeface="Cambria" pitchFamily="18" charset="0"/>
              </a:rPr>
              <a:t>$]</a:t>
            </a:r>
            <a:r>
              <a:rPr lang="en-US" sz="2000" dirty="0" err="1">
                <a:solidFill>
                  <a:schemeClr val="tx2">
                    <a:lumMod val="90000"/>
                    <a:lumOff val="10000"/>
                  </a:schemeClr>
                </a:solidFill>
                <a:latin typeface="Cambria" pitchFamily="18" charset="0"/>
              </a:rPr>
              <a:t>kiểu_định_dạng</a:t>
            </a:r>
            <a:r>
              <a:rPr lang="en-US" sz="2000" dirty="0">
                <a:solidFill>
                  <a:schemeClr val="tx2">
                    <a:lumMod val="90000"/>
                    <a:lumOff val="10000"/>
                  </a:schemeClr>
                </a:solidFill>
                <a:latin typeface="Cambria" pitchFamily="18" charset="0"/>
              </a:rPr>
              <a:t>.</a:t>
            </a:r>
          </a:p>
          <a:p>
            <a:pPr algn="just"/>
            <a:endParaRPr lang="en-US" sz="2000" dirty="0">
              <a:solidFill>
                <a:schemeClr val="tx2">
                  <a:lumMod val="90000"/>
                  <a:lumOff val="10000"/>
                </a:schemeClr>
              </a:solidFill>
              <a:latin typeface="Cambria" pitchFamily="18" charset="0"/>
              <a:ea typeface="Calibri" panose="020F0502020204030204" pitchFamily="34" charset="0"/>
              <a:cs typeface="Times New Roman" panose="02020603050405020304" pitchFamily="18" charset="0"/>
            </a:endParaRPr>
          </a:p>
          <a:p>
            <a:pPr algn="just"/>
            <a:r>
              <a:rPr lang="en-US" sz="2000" b="1" dirty="0" err="1">
                <a:solidFill>
                  <a:schemeClr val="tx2">
                    <a:lumMod val="90000"/>
                    <a:lumOff val="10000"/>
                  </a:schemeClr>
                </a:solidFill>
                <a:latin typeface="Cambria" pitchFamily="18" charset="0"/>
              </a:rPr>
              <a:t>Truy</a:t>
            </a:r>
            <a:r>
              <a:rPr lang="en-US" sz="2000" b="1" dirty="0">
                <a:solidFill>
                  <a:schemeClr val="tx2">
                    <a:lumMod val="90000"/>
                    <a:lumOff val="10000"/>
                  </a:schemeClr>
                </a:solidFill>
                <a:latin typeface="Cambria" pitchFamily="18" charset="0"/>
              </a:rPr>
              <a:t> </a:t>
            </a:r>
            <a:r>
              <a:rPr lang="en-US" sz="2000" b="1" dirty="0" err="1">
                <a:solidFill>
                  <a:schemeClr val="tx2">
                    <a:lumMod val="90000"/>
                    <a:lumOff val="10000"/>
                  </a:schemeClr>
                </a:solidFill>
                <a:latin typeface="Cambria" pitchFamily="18" charset="0"/>
              </a:rPr>
              <a:t>Xuất</a:t>
            </a:r>
            <a:r>
              <a:rPr lang="en-US" sz="2000" b="1" dirty="0">
                <a:solidFill>
                  <a:schemeClr val="tx2">
                    <a:lumMod val="90000"/>
                    <a:lumOff val="10000"/>
                  </a:schemeClr>
                </a:solidFill>
                <a:latin typeface="Cambria" pitchFamily="18" charset="0"/>
              </a:rPr>
              <a:t> </a:t>
            </a:r>
            <a:r>
              <a:rPr lang="en-US" sz="2000" b="1" dirty="0" err="1">
                <a:solidFill>
                  <a:schemeClr val="tx2">
                    <a:lumMod val="90000"/>
                    <a:lumOff val="10000"/>
                  </a:schemeClr>
                </a:solidFill>
                <a:latin typeface="Cambria" pitchFamily="18" charset="0"/>
              </a:rPr>
              <a:t>Đến</a:t>
            </a:r>
            <a:r>
              <a:rPr lang="en-US" sz="2000" b="1" dirty="0">
                <a:solidFill>
                  <a:schemeClr val="tx2">
                    <a:lumMod val="90000"/>
                    <a:lumOff val="10000"/>
                  </a:schemeClr>
                </a:solidFill>
                <a:latin typeface="Cambria" pitchFamily="18" charset="0"/>
              </a:rPr>
              <a:t> Formatting String: </a:t>
            </a:r>
            <a:r>
              <a:rPr lang="en-US" sz="2000" dirty="0" err="1" smtClean="0">
                <a:solidFill>
                  <a:schemeClr val="tx2">
                    <a:lumMod val="90000"/>
                    <a:lumOff val="10000"/>
                  </a:schemeClr>
                </a:solidFill>
                <a:latin typeface="Cambria" pitchFamily="18" charset="0"/>
              </a:rPr>
              <a:t>Chỉ</a:t>
            </a:r>
            <a:r>
              <a:rPr lang="en-US" sz="2000" dirty="0" smtClean="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có</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thể</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được</a:t>
            </a:r>
            <a:r>
              <a:rPr lang="en-US" sz="2000" dirty="0">
                <a:solidFill>
                  <a:schemeClr val="tx2">
                    <a:lumMod val="90000"/>
                    <a:lumOff val="10000"/>
                  </a:schemeClr>
                </a:solidFill>
                <a:latin typeface="Cambria" pitchFamily="18" charset="0"/>
              </a:rPr>
              <a:t> </a:t>
            </a:r>
            <a:r>
              <a:rPr lang="en-US" sz="2000" dirty="0" err="1">
                <a:solidFill>
                  <a:srgbClr val="000000"/>
                </a:solidFill>
                <a:latin typeface="Cambria" pitchFamily="18" charset="0"/>
              </a:rPr>
              <a:t>sử</a:t>
            </a:r>
            <a:r>
              <a:rPr lang="en-US" sz="2000" dirty="0">
                <a:solidFill>
                  <a:srgbClr val="000000"/>
                </a:solidFill>
                <a:latin typeface="Cambria" pitchFamily="18" charset="0"/>
              </a:rPr>
              <a:t> </a:t>
            </a:r>
            <a:r>
              <a:rPr lang="en-US" sz="2000" dirty="0" err="1">
                <a:solidFill>
                  <a:srgbClr val="000000"/>
                </a:solidFill>
                <a:latin typeface="Cambria" pitchFamily="18" charset="0"/>
              </a:rPr>
              <a:t>dụng</a:t>
            </a:r>
            <a:r>
              <a:rPr lang="en-US" sz="2000" dirty="0">
                <a:solidFill>
                  <a:srgbClr val="000000"/>
                </a:solidFill>
                <a:latin typeface="Cambria" pitchFamily="18" charset="0"/>
              </a:rPr>
              <a:t> </a:t>
            </a:r>
            <a:r>
              <a:rPr lang="en-US" sz="2000" dirty="0" err="1">
                <a:solidFill>
                  <a:schemeClr val="bg1"/>
                </a:solidFill>
                <a:latin typeface="Cambria" pitchFamily="18" charset="0"/>
              </a:rPr>
              <a:t>thông</a:t>
            </a:r>
            <a:r>
              <a:rPr lang="en-US" sz="2000" dirty="0">
                <a:solidFill>
                  <a:schemeClr val="bg1"/>
                </a:solidFill>
                <a:latin typeface="Cambria" pitchFamily="18" charset="0"/>
              </a:rPr>
              <a:t> qua Java </a:t>
            </a:r>
            <a:r>
              <a:rPr lang="en-US" sz="2000" dirty="0">
                <a:solidFill>
                  <a:schemeClr val="tx2">
                    <a:lumMod val="90000"/>
                    <a:lumOff val="10000"/>
                  </a:schemeClr>
                </a:solidFill>
                <a:latin typeface="Cambria" pitchFamily="18" charset="0"/>
              </a:rPr>
              <a:t>code </a:t>
            </a:r>
            <a:r>
              <a:rPr lang="en-US" sz="2000" dirty="0" err="1">
                <a:solidFill>
                  <a:schemeClr val="tx2">
                    <a:lumMod val="90000"/>
                    <a:lumOff val="10000"/>
                  </a:schemeClr>
                </a:solidFill>
                <a:latin typeface="Cambria" pitchFamily="18" charset="0"/>
              </a:rPr>
              <a:t>mà</a:t>
            </a:r>
            <a:r>
              <a:rPr lang="en-US" sz="2000" dirty="0">
                <a:solidFill>
                  <a:schemeClr val="tx2">
                    <a:lumMod val="90000"/>
                    <a:lumOff val="10000"/>
                  </a:schemeClr>
                </a:solidFill>
                <a:latin typeface="Cambria" pitchFamily="18" charset="0"/>
              </a:rPr>
              <a:t> </a:t>
            </a:r>
            <a:r>
              <a:rPr lang="en-US" sz="2000" dirty="0" err="1">
                <a:solidFill>
                  <a:schemeClr val="tx2">
                    <a:lumMod val="90000"/>
                    <a:lumOff val="10000"/>
                  </a:schemeClr>
                </a:solidFill>
                <a:latin typeface="Cambria" pitchFamily="18" charset="0"/>
              </a:rPr>
              <a:t>thôi</a:t>
            </a:r>
            <a:r>
              <a:rPr lang="en-US" sz="2000" dirty="0">
                <a:solidFill>
                  <a:schemeClr val="tx2">
                    <a:lumMod val="90000"/>
                    <a:lumOff val="10000"/>
                  </a:schemeClr>
                </a:solidFill>
                <a:latin typeface="Cambria" pitchFamily="18" charset="0"/>
              </a:rPr>
              <a:t>.</a:t>
            </a:r>
          </a:p>
          <a:p>
            <a:pPr algn="just"/>
            <a:endParaRPr lang="en-US" sz="2000" b="1" dirty="0">
              <a:solidFill>
                <a:schemeClr val="tx2">
                  <a:lumMod val="90000"/>
                  <a:lumOff val="10000"/>
                </a:schemeClr>
              </a:solidFill>
              <a:latin typeface="Cambria" pitchFamily="18" charset="0"/>
            </a:endParaRPr>
          </a:p>
        </p:txBody>
      </p:sp>
      <p:pic>
        <p:nvPicPr>
          <p:cNvPr id="25" name="Picture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467" y="4542255"/>
            <a:ext cx="584543" cy="601245"/>
          </a:xfrm>
          <a:prstGeom prst="rect">
            <a:avLst/>
          </a:prstGeom>
        </p:spPr>
      </p:pic>
      <p:pic>
        <p:nvPicPr>
          <p:cNvPr id="3074" name="Picture 2" descr="Ví dụ về các formatting st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57" y="2109506"/>
            <a:ext cx="7715250"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96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3228" y="3290179"/>
            <a:ext cx="8342673" cy="1015663"/>
          </a:xfrm>
          <a:prstGeom prst="rect">
            <a:avLst/>
          </a:prstGeom>
        </p:spPr>
        <p:txBody>
          <a:bodyPr wrap="square">
            <a:spAutoFit/>
          </a:bodyPr>
          <a:lstStyle/>
          <a:p>
            <a:pPr algn="just"/>
            <a:r>
              <a:rPr lang="vi-VN" sz="2000" smtClean="0">
                <a:solidFill>
                  <a:schemeClr val="tx1">
                    <a:lumMod val="50000"/>
                  </a:schemeClr>
                </a:solidFill>
                <a:latin typeface="Cambria" pitchFamily="18" charset="0"/>
              </a:rPr>
              <a:t>Ba </a:t>
            </a:r>
            <a:r>
              <a:rPr lang="vi-VN" sz="2000">
                <a:solidFill>
                  <a:schemeClr val="tx1">
                    <a:lumMod val="50000"/>
                  </a:schemeClr>
                </a:solidFill>
                <a:latin typeface="Cambria" pitchFamily="18" charset="0"/>
              </a:rPr>
              <a:t>màu đặc trưng này được máy tính điều khiển, từ việc tắt/sáng cho đến các cường độ sáng khác nhau. Tập hợp ánh sáng từ ba màu đặc trưng của điểm ảnh này lại sẽ cho ra các màu sắc mà chúng ta muốn.</a:t>
            </a:r>
          </a:p>
        </p:txBody>
      </p:sp>
      <p:sp>
        <p:nvSpPr>
          <p:cNvPr id="4" name="Rectangle 3"/>
          <p:cNvSpPr/>
          <p:nvPr/>
        </p:nvSpPr>
        <p:spPr>
          <a:xfrm>
            <a:off x="2483925" y="153882"/>
            <a:ext cx="4321277" cy="1077218"/>
          </a:xfrm>
          <a:prstGeom prst="rect">
            <a:avLst/>
          </a:prstGeom>
        </p:spPr>
        <p:txBody>
          <a:bodyPr wrap="square">
            <a:spAutoFit/>
          </a:bodyPr>
          <a:lstStyle/>
          <a:p>
            <a:r>
              <a:rPr lang="vi-VN" sz="3200" b="1">
                <a:solidFill>
                  <a:schemeClr val="tx2">
                    <a:lumMod val="50000"/>
                    <a:lumOff val="50000"/>
                  </a:schemeClr>
                </a:solidFill>
                <a:effectLst>
                  <a:outerShdw blurRad="38100" dist="38100" dir="2700000" algn="tl">
                    <a:srgbClr val="000000">
                      <a:alpha val="43137"/>
                    </a:srgbClr>
                  </a:outerShdw>
                </a:effectLst>
                <a:latin typeface="Cambria" pitchFamily="18" charset="0"/>
              </a:rPr>
              <a:t>Color</a:t>
            </a:r>
            <a:r>
              <a:rPr lang="en-US" sz="3200">
                <a:solidFill>
                  <a:schemeClr val="tx2">
                    <a:lumMod val="50000"/>
                    <a:lumOff val="50000"/>
                  </a:schemeClr>
                </a:solidFill>
                <a:effectLst>
                  <a:outerShdw blurRad="38100" dist="38100" dir="2700000" algn="tl">
                    <a:srgbClr val="000000">
                      <a:alpha val="43137"/>
                    </a:srgbClr>
                  </a:outerShdw>
                </a:effectLst>
                <a:latin typeface="Cambria" pitchFamily="18" charset="0"/>
              </a:rPr>
              <a:t> - </a:t>
            </a:r>
            <a:r>
              <a:rPr lang="vi-VN" sz="3200">
                <a:solidFill>
                  <a:schemeClr val="tx2">
                    <a:lumMod val="50000"/>
                    <a:lumOff val="50000"/>
                  </a:schemeClr>
                </a:solidFill>
                <a:effectLst>
                  <a:outerShdw blurRad="38100" dist="38100" dir="2700000" algn="tl">
                    <a:srgbClr val="000000">
                      <a:alpha val="43137"/>
                    </a:srgbClr>
                  </a:outerShdw>
                </a:effectLst>
                <a:latin typeface="Cambria" pitchFamily="18" charset="0"/>
              </a:rPr>
              <a:t>Hệ Màu RGB</a:t>
            </a:r>
            <a:br>
              <a:rPr lang="vi-VN" sz="3200">
                <a:solidFill>
                  <a:schemeClr val="tx2">
                    <a:lumMod val="50000"/>
                    <a:lumOff val="50000"/>
                  </a:schemeClr>
                </a:solidFill>
                <a:effectLst>
                  <a:outerShdw blurRad="38100" dist="38100" dir="2700000" algn="tl">
                    <a:srgbClr val="000000">
                      <a:alpha val="43137"/>
                    </a:srgbClr>
                  </a:outerShdw>
                </a:effectLst>
                <a:latin typeface="Cambria" pitchFamily="18" charset="0"/>
              </a:rPr>
            </a:br>
            <a:endParaRPr lang="vi-VN" sz="3200">
              <a:solidFill>
                <a:schemeClr val="tx2">
                  <a:lumMod val="50000"/>
                  <a:lumOff val="50000"/>
                </a:schemeClr>
              </a:solidFill>
              <a:effectLst>
                <a:outerShdw blurRad="38100" dist="38100" dir="2700000" algn="tl">
                  <a:srgbClr val="000000">
                    <a:alpha val="43137"/>
                  </a:srgbClr>
                </a:outerShdw>
              </a:effectLst>
              <a:latin typeface="Cambria" pitchFamily="18" charset="0"/>
            </a:endParaRPr>
          </a:p>
        </p:txBody>
      </p:sp>
      <p:pic>
        <p:nvPicPr>
          <p:cNvPr id="14" name="Picture 13">
            <a:extLst>
              <a:ext uri="{FF2B5EF4-FFF2-40B4-BE49-F238E27FC236}">
                <a16:creationId xmlns:a16="http://schemas.microsoft.com/office/drawing/2014/main" id="{80920CB1-9934-4755-BA21-5E765BFFB92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70134" y="1089336"/>
            <a:ext cx="2726307" cy="2221436"/>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98C69A0D-C12D-4FC2-B5C1-88852A7B943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18863" y="1089336"/>
            <a:ext cx="2651491" cy="2313003"/>
          </a:xfrm>
          <a:prstGeom prst="rect">
            <a:avLst/>
          </a:prstGeom>
        </p:spPr>
      </p:pic>
      <p:sp>
        <p:nvSpPr>
          <p:cNvPr id="5" name="Rectangle 4"/>
          <p:cNvSpPr/>
          <p:nvPr/>
        </p:nvSpPr>
        <p:spPr>
          <a:xfrm>
            <a:off x="739773" y="1554106"/>
            <a:ext cx="4572000" cy="1200329"/>
          </a:xfrm>
          <a:prstGeom prst="rect">
            <a:avLst/>
          </a:prstGeom>
        </p:spPr>
        <p:txBody>
          <a:bodyPr>
            <a:spAutoFit/>
          </a:bodyPr>
          <a:lstStyle/>
          <a:p>
            <a:r>
              <a:rPr lang="vi-VN" sz="2400" i="1">
                <a:solidFill>
                  <a:srgbClr val="FF0000"/>
                </a:solidFill>
                <a:effectLst>
                  <a:outerShdw blurRad="38100" dist="38100" dir="2700000" algn="tl">
                    <a:srgbClr val="000000">
                      <a:alpha val="43137"/>
                    </a:srgbClr>
                  </a:outerShdw>
                </a:effectLst>
                <a:latin typeface="Cambria" pitchFamily="18" charset="0"/>
              </a:rPr>
              <a:t>R (Red)</a:t>
            </a:r>
          </a:p>
          <a:p>
            <a:r>
              <a:rPr lang="vi-VN" sz="2400" i="1">
                <a:solidFill>
                  <a:srgbClr val="00B050"/>
                </a:solidFill>
                <a:effectLst>
                  <a:outerShdw blurRad="38100" dist="38100" dir="2700000" algn="tl">
                    <a:srgbClr val="000000">
                      <a:alpha val="43137"/>
                    </a:srgbClr>
                  </a:outerShdw>
                </a:effectLst>
                <a:latin typeface="Cambria" pitchFamily="18" charset="0"/>
              </a:rPr>
              <a:t>G (Green)</a:t>
            </a:r>
            <a:r>
              <a:rPr lang="vi-VN" sz="2400">
                <a:solidFill>
                  <a:srgbClr val="00B050"/>
                </a:solidFill>
                <a:effectLst>
                  <a:outerShdw blurRad="38100" dist="38100" dir="2700000" algn="tl">
                    <a:srgbClr val="000000">
                      <a:alpha val="43137"/>
                    </a:srgbClr>
                  </a:outerShdw>
                </a:effectLst>
                <a:latin typeface="Cambria" pitchFamily="18" charset="0"/>
              </a:rPr>
              <a:t> </a:t>
            </a:r>
          </a:p>
          <a:p>
            <a:r>
              <a:rPr lang="vi-VN" sz="2400" i="1">
                <a:solidFill>
                  <a:srgbClr val="0070C0"/>
                </a:solidFill>
                <a:effectLst>
                  <a:outerShdw blurRad="38100" dist="38100" dir="2700000" algn="tl">
                    <a:srgbClr val="000000">
                      <a:alpha val="43137"/>
                    </a:srgbClr>
                  </a:outerShdw>
                </a:effectLst>
                <a:latin typeface="Cambria" pitchFamily="18" charset="0"/>
              </a:rPr>
              <a:t>B (Blue)</a:t>
            </a:r>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516" y="0"/>
            <a:ext cx="688257" cy="707922"/>
          </a:xfrm>
          <a:prstGeom prst="rect">
            <a:avLst/>
          </a:prstGeom>
        </p:spPr>
      </p:pic>
    </p:spTree>
    <p:extLst>
      <p:ext uri="{BB962C8B-B14F-4D97-AF65-F5344CB8AC3E}">
        <p14:creationId xmlns:p14="http://schemas.microsoft.com/office/powerpoint/2010/main" val="336242270"/>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761049-AC93-6F40-B4F6-3C92C779BD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7594565">
            <a:off x="942184" y="-125477"/>
            <a:ext cx="3421883" cy="3421880"/>
          </a:xfrm>
          <a:prstGeom prst="rect">
            <a:avLst/>
          </a:prstGeom>
        </p:spPr>
      </p:pic>
      <p:sp>
        <p:nvSpPr>
          <p:cNvPr id="15" name="TextBox 14"/>
          <p:cNvSpPr txBox="1"/>
          <p:nvPr/>
        </p:nvSpPr>
        <p:spPr>
          <a:xfrm>
            <a:off x="259594" y="1130947"/>
            <a:ext cx="5253954" cy="1631216"/>
          </a:xfrm>
          <a:prstGeom prst="rect">
            <a:avLst/>
          </a:prstGeom>
          <a:noFill/>
        </p:spPr>
        <p:txBody>
          <a:bodyPr wrap="square" rtlCol="0">
            <a:spAutoFit/>
          </a:bodyPr>
          <a:lstStyle/>
          <a:p>
            <a:pPr>
              <a:lnSpc>
                <a:spcPts val="4000"/>
              </a:lnSpc>
            </a:pPr>
            <a:r>
              <a:rPr lang="en-US" sz="3600" b="1">
                <a:solidFill>
                  <a:srgbClr val="FFC000"/>
                </a:solidFill>
                <a:effectLst>
                  <a:outerShdw blurRad="38100" dist="38100" dir="2700000" algn="tl">
                    <a:srgbClr val="000000">
                      <a:alpha val="43137"/>
                    </a:srgbClr>
                  </a:outerShdw>
                </a:effectLst>
                <a:latin typeface="Cambria" pitchFamily="18" charset="0"/>
              </a:rPr>
              <a:t>String Theo Số Lượng</a:t>
            </a:r>
            <a:br>
              <a:rPr lang="en-US" sz="3600" b="1">
                <a:solidFill>
                  <a:srgbClr val="FFC000"/>
                </a:solidFill>
                <a:effectLst>
                  <a:outerShdw blurRad="38100" dist="38100" dir="2700000" algn="tl">
                    <a:srgbClr val="000000">
                      <a:alpha val="43137"/>
                    </a:srgbClr>
                  </a:outerShdw>
                </a:effectLst>
                <a:latin typeface="Cambria" pitchFamily="18" charset="0"/>
              </a:rPr>
            </a:br>
            <a:r>
              <a:rPr lang="en-US" sz="3600" b="1">
                <a:solidFill>
                  <a:srgbClr val="FFC000"/>
                </a:solidFill>
                <a:effectLst>
                  <a:outerShdw blurRad="38100" dist="38100" dir="2700000" algn="tl">
                    <a:srgbClr val="000000">
                      <a:alpha val="43137"/>
                    </a:srgbClr>
                  </a:outerShdw>
                </a:effectLst>
                <a:latin typeface="Cambria" pitchFamily="18" charset="0"/>
              </a:rPr>
              <a:t> </a:t>
            </a:r>
            <a:br>
              <a:rPr lang="en-US" sz="3600" b="1">
                <a:solidFill>
                  <a:srgbClr val="FFC000"/>
                </a:solidFill>
                <a:effectLst>
                  <a:outerShdw blurRad="38100" dist="38100" dir="2700000" algn="tl">
                    <a:srgbClr val="000000">
                      <a:alpha val="43137"/>
                    </a:srgbClr>
                  </a:outerShdw>
                </a:effectLst>
                <a:latin typeface="Cambria" pitchFamily="18" charset="0"/>
              </a:rPr>
            </a:br>
            <a:endParaRPr lang="en-US" sz="3600" b="1" spc="113" dirty="0">
              <a:solidFill>
                <a:srgbClr val="FFC000"/>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60032" y="4453404"/>
            <a:ext cx="584543" cy="601245"/>
          </a:xfrm>
          <a:prstGeom prst="rect">
            <a:avLst/>
          </a:prstGeom>
        </p:spPr>
      </p:pic>
      <p:sp>
        <p:nvSpPr>
          <p:cNvPr id="3" name="Rectangle 2"/>
          <p:cNvSpPr/>
          <p:nvPr/>
        </p:nvSpPr>
        <p:spPr>
          <a:xfrm>
            <a:off x="4117834" y="2147177"/>
            <a:ext cx="4747870" cy="1938992"/>
          </a:xfrm>
          <a:prstGeom prst="rect">
            <a:avLst/>
          </a:prstGeom>
        </p:spPr>
        <p:txBody>
          <a:bodyPr wrap="square">
            <a:spAutoFit/>
          </a:bodyPr>
          <a:lstStyle/>
          <a:p>
            <a:r>
              <a:rPr lang="en-US" sz="2000" b="1">
                <a:solidFill>
                  <a:schemeClr val="tx2">
                    <a:lumMod val="90000"/>
                    <a:lumOff val="10000"/>
                  </a:schemeClr>
                </a:solidFill>
                <a:latin typeface="Cambria" pitchFamily="18" charset="0"/>
              </a:rPr>
              <a:t>Khai Báo String Theo Số Lượng</a:t>
            </a:r>
            <a:r>
              <a:rPr lang="en-US" sz="2000">
                <a:solidFill>
                  <a:schemeClr val="tx2">
                    <a:lumMod val="90000"/>
                    <a:lumOff val="10000"/>
                  </a:schemeClr>
                </a:solidFill>
                <a:latin typeface="Cambria" pitchFamily="18" charset="0"/>
              </a:rPr>
              <a:t>: string theo số lượng lần này được định nghĩa bằng thẻ </a:t>
            </a:r>
            <a:r>
              <a:rPr lang="en-US" sz="2000" i="1">
                <a:solidFill>
                  <a:schemeClr val="tx2">
                    <a:lumMod val="90000"/>
                    <a:lumOff val="10000"/>
                  </a:schemeClr>
                </a:solidFill>
                <a:latin typeface="Cambria" pitchFamily="18" charset="0"/>
              </a:rPr>
              <a:t>plurals (1)</a:t>
            </a:r>
            <a:r>
              <a:rPr lang="en-US" sz="2000">
                <a:solidFill>
                  <a:schemeClr val="tx2">
                    <a:lumMod val="90000"/>
                    <a:lumOff val="10000"/>
                  </a:schemeClr>
                </a:solidFill>
                <a:latin typeface="Cambria" pitchFamily="18" charset="0"/>
              </a:rPr>
              <a:t> thay vì thẻ </a:t>
            </a:r>
            <a:r>
              <a:rPr lang="en-US" sz="2000" i="1" smtClean="0">
                <a:solidFill>
                  <a:schemeClr val="tx2">
                    <a:lumMod val="90000"/>
                    <a:lumOff val="10000"/>
                  </a:schemeClr>
                </a:solidFill>
                <a:latin typeface="Cambria" pitchFamily="18" charset="0"/>
              </a:rPr>
              <a:t>string.</a:t>
            </a:r>
          </a:p>
          <a:p>
            <a:endParaRPr lang="en-US" sz="2000" i="1">
              <a:solidFill>
                <a:schemeClr val="tx2">
                  <a:lumMod val="90000"/>
                  <a:lumOff val="10000"/>
                </a:schemeClr>
              </a:solidFill>
              <a:latin typeface="Cambria" pitchFamily="18" charset="0"/>
            </a:endParaRPr>
          </a:p>
          <a:p>
            <a:r>
              <a:rPr lang="en-US" sz="2000" b="1">
                <a:solidFill>
                  <a:schemeClr val="tx2">
                    <a:lumMod val="90000"/>
                    <a:lumOff val="10000"/>
                  </a:schemeClr>
                </a:solidFill>
                <a:latin typeface="Cambria" pitchFamily="18" charset="0"/>
              </a:rPr>
              <a:t>Truy Xuất Đến String Theo Số Lượng</a:t>
            </a:r>
            <a:r>
              <a:rPr lang="en-US" sz="2000">
                <a:solidFill>
                  <a:schemeClr val="tx2">
                    <a:lumMod val="90000"/>
                    <a:lumOff val="10000"/>
                  </a:schemeClr>
                </a:solidFill>
                <a:latin typeface="Cambria" pitchFamily="18" charset="0"/>
              </a:rPr>
              <a:t>: </a:t>
            </a:r>
            <a:r>
              <a:rPr lang="en-US" sz="2000" i="1">
                <a:solidFill>
                  <a:schemeClr val="tx2">
                    <a:lumMod val="90000"/>
                    <a:lumOff val="10000"/>
                  </a:schemeClr>
                </a:solidFill>
                <a:latin typeface="Cambria" pitchFamily="18" charset="0"/>
              </a:rPr>
              <a:t>getResources().getQuantityString()</a:t>
            </a:r>
            <a:r>
              <a:rPr lang="en-US" sz="2000">
                <a:solidFill>
                  <a:schemeClr val="tx2">
                    <a:lumMod val="90000"/>
                    <a:lumOff val="10000"/>
                  </a:schemeClr>
                </a:solidFill>
                <a:latin typeface="Cambria" pitchFamily="18" charset="0"/>
              </a:rPr>
              <a:t>.</a:t>
            </a:r>
            <a:endParaRPr lang="en-US" sz="2000" dirty="0">
              <a:solidFill>
                <a:schemeClr val="tx2">
                  <a:lumMod val="90000"/>
                  <a:lumOff val="10000"/>
                </a:schemeClr>
              </a:solidFill>
              <a:latin typeface="Cambria" pitchFamily="18" charset="0"/>
            </a:endParaRPr>
          </a:p>
        </p:txBody>
      </p:sp>
    </p:spTree>
    <p:extLst>
      <p:ext uri="{BB962C8B-B14F-4D97-AF65-F5344CB8AC3E}">
        <p14:creationId xmlns:p14="http://schemas.microsoft.com/office/powerpoint/2010/main" val="182629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39D7AFB-9C6C-264B-92D3-64662BCA5F74}"/>
              </a:ext>
            </a:extLst>
          </p:cNvPr>
          <p:cNvSpPr>
            <a:spLocks noChangeArrowheads="1"/>
          </p:cNvSpPr>
          <p:nvPr/>
        </p:nvSpPr>
        <p:spPr bwMode="auto">
          <a:xfrm rot="20517970">
            <a:off x="-296914" y="514714"/>
            <a:ext cx="5355565" cy="5412730"/>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506"/>
          </a:p>
        </p:txBody>
      </p:sp>
      <p:sp>
        <p:nvSpPr>
          <p:cNvPr id="36" name="TextBox 35"/>
          <p:cNvSpPr txBox="1"/>
          <p:nvPr/>
        </p:nvSpPr>
        <p:spPr>
          <a:xfrm>
            <a:off x="0" y="174661"/>
            <a:ext cx="9144000" cy="605294"/>
          </a:xfrm>
          <a:prstGeom prst="rect">
            <a:avLst/>
          </a:prstGeom>
          <a:noFill/>
        </p:spPr>
        <p:txBody>
          <a:bodyPr wrap="square" rtlCol="0">
            <a:spAutoFit/>
          </a:bodyPr>
          <a:lstStyle/>
          <a:p>
            <a:pPr algn="ctr">
              <a:lnSpc>
                <a:spcPts val="4000"/>
              </a:lnSpc>
            </a:pPr>
            <a:r>
              <a:rPr lang="en-US" sz="4000" b="1">
                <a:solidFill>
                  <a:schemeClr val="tx2">
                    <a:lumMod val="90000"/>
                    <a:lumOff val="10000"/>
                  </a:schemeClr>
                </a:solidFill>
                <a:effectLst>
                  <a:outerShdw blurRad="38100" dist="38100" dir="2700000" algn="tl">
                    <a:srgbClr val="000000">
                      <a:alpha val="43137"/>
                    </a:srgbClr>
                  </a:outerShdw>
                </a:effectLst>
                <a:latin typeface="Cambria" pitchFamily="18" charset="0"/>
              </a:rPr>
              <a:t>String Array</a:t>
            </a:r>
            <a:endParaRPr lang="en-US" sz="4000" b="1" spc="113" dirty="0">
              <a:solidFill>
                <a:schemeClr val="tx2">
                  <a:lumMod val="90000"/>
                  <a:lumOff val="1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00643" y="4539734"/>
            <a:ext cx="584543" cy="601245"/>
          </a:xfrm>
          <a:prstGeom prst="rect">
            <a:avLst/>
          </a:prstGeom>
        </p:spPr>
      </p:pic>
      <p:sp>
        <p:nvSpPr>
          <p:cNvPr id="9" name="Freeform 8">
            <a:extLst>
              <a:ext uri="{FF2B5EF4-FFF2-40B4-BE49-F238E27FC236}">
                <a16:creationId xmlns:a16="http://schemas.microsoft.com/office/drawing/2014/main" id="{D39D7AFB-9C6C-264B-92D3-64662BCA5F74}"/>
              </a:ext>
            </a:extLst>
          </p:cNvPr>
          <p:cNvSpPr>
            <a:spLocks noChangeArrowheads="1"/>
          </p:cNvSpPr>
          <p:nvPr/>
        </p:nvSpPr>
        <p:spPr bwMode="auto">
          <a:xfrm rot="7511340">
            <a:off x="4365841" y="-1151414"/>
            <a:ext cx="5355565" cy="5412730"/>
          </a:xfrm>
          <a:custGeom>
            <a:avLst/>
            <a:gdLst>
              <a:gd name="T0" fmla="*/ 18399 w 19740"/>
              <a:gd name="T1" fmla="*/ 6795 h 7409"/>
              <a:gd name="T2" fmla="*/ 18269 w 19740"/>
              <a:gd name="T3" fmla="*/ 6603 h 7409"/>
              <a:gd name="T4" fmla="*/ 18076 w 19740"/>
              <a:gd name="T5" fmla="*/ 6462 h 7409"/>
              <a:gd name="T6" fmla="*/ 19599 w 19740"/>
              <a:gd name="T7" fmla="*/ 6125 h 7409"/>
              <a:gd name="T8" fmla="*/ 18383 w 19740"/>
              <a:gd name="T9" fmla="*/ 6140 h 7409"/>
              <a:gd name="T10" fmla="*/ 19308 w 19740"/>
              <a:gd name="T11" fmla="*/ 5901 h 7409"/>
              <a:gd name="T12" fmla="*/ 18742 w 19740"/>
              <a:gd name="T13" fmla="*/ 5839 h 7409"/>
              <a:gd name="T14" fmla="*/ 18175 w 19740"/>
              <a:gd name="T15" fmla="*/ 5756 h 7409"/>
              <a:gd name="T16" fmla="*/ 16861 w 19740"/>
              <a:gd name="T17" fmla="*/ 5631 h 7409"/>
              <a:gd name="T18" fmla="*/ 18206 w 19740"/>
              <a:gd name="T19" fmla="*/ 5439 h 7409"/>
              <a:gd name="T20" fmla="*/ 17515 w 19740"/>
              <a:gd name="T21" fmla="*/ 5340 h 7409"/>
              <a:gd name="T22" fmla="*/ 18300 w 19740"/>
              <a:gd name="T23" fmla="*/ 5039 h 7409"/>
              <a:gd name="T24" fmla="*/ 18991 w 19740"/>
              <a:gd name="T25" fmla="*/ 4748 h 7409"/>
              <a:gd name="T26" fmla="*/ 17500 w 19740"/>
              <a:gd name="T27" fmla="*/ 4623 h 7409"/>
              <a:gd name="T28" fmla="*/ 16892 w 19740"/>
              <a:gd name="T29" fmla="*/ 4493 h 7409"/>
              <a:gd name="T30" fmla="*/ 18591 w 19740"/>
              <a:gd name="T31" fmla="*/ 4187 h 7409"/>
              <a:gd name="T32" fmla="*/ 18799 w 19740"/>
              <a:gd name="T33" fmla="*/ 3948 h 7409"/>
              <a:gd name="T34" fmla="*/ 17344 w 19740"/>
              <a:gd name="T35" fmla="*/ 3823 h 7409"/>
              <a:gd name="T36" fmla="*/ 18575 w 19740"/>
              <a:gd name="T37" fmla="*/ 3549 h 7409"/>
              <a:gd name="T38" fmla="*/ 17375 w 19740"/>
              <a:gd name="T39" fmla="*/ 3549 h 7409"/>
              <a:gd name="T40" fmla="*/ 15915 w 19740"/>
              <a:gd name="T41" fmla="*/ 3341 h 7409"/>
              <a:gd name="T42" fmla="*/ 16315 w 19740"/>
              <a:gd name="T43" fmla="*/ 3102 h 7409"/>
              <a:gd name="T44" fmla="*/ 15998 w 19740"/>
              <a:gd name="T45" fmla="*/ 2910 h 7409"/>
              <a:gd name="T46" fmla="*/ 15972 w 19740"/>
              <a:gd name="T47" fmla="*/ 2795 h 7409"/>
              <a:gd name="T48" fmla="*/ 15452 w 19740"/>
              <a:gd name="T49" fmla="*/ 2639 h 7409"/>
              <a:gd name="T50" fmla="*/ 10412 w 19740"/>
              <a:gd name="T51" fmla="*/ 431 h 7409"/>
              <a:gd name="T52" fmla="*/ 9582 w 19740"/>
              <a:gd name="T53" fmla="*/ 255 h 7409"/>
              <a:gd name="T54" fmla="*/ 9103 w 19740"/>
              <a:gd name="T55" fmla="*/ 447 h 7409"/>
              <a:gd name="T56" fmla="*/ 14429 w 19740"/>
              <a:gd name="T57" fmla="*/ 3149 h 7409"/>
              <a:gd name="T58" fmla="*/ 8158 w 19740"/>
              <a:gd name="T59" fmla="*/ 270 h 7409"/>
              <a:gd name="T60" fmla="*/ 8095 w 19740"/>
              <a:gd name="T61" fmla="*/ 556 h 7409"/>
              <a:gd name="T62" fmla="*/ 8667 w 19740"/>
              <a:gd name="T63" fmla="*/ 992 h 7409"/>
              <a:gd name="T64" fmla="*/ 6957 w 19740"/>
              <a:gd name="T65" fmla="*/ 748 h 7409"/>
              <a:gd name="T66" fmla="*/ 8459 w 19740"/>
              <a:gd name="T67" fmla="*/ 1247 h 7409"/>
              <a:gd name="T68" fmla="*/ 8766 w 19740"/>
              <a:gd name="T69" fmla="*/ 1502 h 7409"/>
              <a:gd name="T70" fmla="*/ 9467 w 19740"/>
              <a:gd name="T71" fmla="*/ 1933 h 7409"/>
              <a:gd name="T72" fmla="*/ 7404 w 19740"/>
              <a:gd name="T73" fmla="*/ 1439 h 7409"/>
              <a:gd name="T74" fmla="*/ 6781 w 19740"/>
              <a:gd name="T75" fmla="*/ 1408 h 7409"/>
              <a:gd name="T76" fmla="*/ 7565 w 19740"/>
              <a:gd name="T77" fmla="*/ 1855 h 7409"/>
              <a:gd name="T78" fmla="*/ 6350 w 19740"/>
              <a:gd name="T79" fmla="*/ 1886 h 7409"/>
              <a:gd name="T80" fmla="*/ 7295 w 19740"/>
              <a:gd name="T81" fmla="*/ 2255 h 7409"/>
              <a:gd name="T82" fmla="*/ 6251 w 19740"/>
              <a:gd name="T83" fmla="*/ 2224 h 7409"/>
              <a:gd name="T84" fmla="*/ 9327 w 19740"/>
              <a:gd name="T85" fmla="*/ 3263 h 7409"/>
              <a:gd name="T86" fmla="*/ 1694 w 19740"/>
              <a:gd name="T87" fmla="*/ 2624 h 7409"/>
              <a:gd name="T88" fmla="*/ 4588 w 19740"/>
              <a:gd name="T89" fmla="*/ 2416 h 7409"/>
              <a:gd name="T90" fmla="*/ 7659 w 19740"/>
              <a:gd name="T91" fmla="*/ 2972 h 7409"/>
              <a:gd name="T92" fmla="*/ 478 w 19740"/>
              <a:gd name="T93" fmla="*/ 3372 h 7409"/>
              <a:gd name="T94" fmla="*/ 441 w 19740"/>
              <a:gd name="T95" fmla="*/ 3776 h 7409"/>
              <a:gd name="T96" fmla="*/ 171 w 19740"/>
              <a:gd name="T97" fmla="*/ 4270 h 7409"/>
              <a:gd name="T98" fmla="*/ 5149 w 19740"/>
              <a:gd name="T99" fmla="*/ 4093 h 7409"/>
              <a:gd name="T100" fmla="*/ 7342 w 19740"/>
              <a:gd name="T101" fmla="*/ 4332 h 7409"/>
              <a:gd name="T102" fmla="*/ 9181 w 19740"/>
              <a:gd name="T103" fmla="*/ 5023 h 7409"/>
              <a:gd name="T104" fmla="*/ 13358 w 19740"/>
              <a:gd name="T105" fmla="*/ 7086 h 7409"/>
              <a:gd name="T106" fmla="*/ 15198 w 19740"/>
              <a:gd name="T107" fmla="*/ 7263 h 7409"/>
              <a:gd name="T108" fmla="*/ 14429 w 19740"/>
              <a:gd name="T109" fmla="*/ 7133 h 7409"/>
              <a:gd name="T110" fmla="*/ 18175 w 19740"/>
              <a:gd name="T111" fmla="*/ 7117 h 7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40" h="7409">
                <a:moveTo>
                  <a:pt x="19693" y="6795"/>
                </a:moveTo>
                <a:lnTo>
                  <a:pt x="19693" y="6795"/>
                </a:lnTo>
                <a:cubicBezTo>
                  <a:pt x="19672" y="6779"/>
                  <a:pt x="19168" y="6878"/>
                  <a:pt x="19422" y="6795"/>
                </a:cubicBezTo>
                <a:cubicBezTo>
                  <a:pt x="19568" y="6748"/>
                  <a:pt x="19194" y="6779"/>
                  <a:pt x="19100" y="6779"/>
                </a:cubicBezTo>
                <a:cubicBezTo>
                  <a:pt x="19053" y="6785"/>
                  <a:pt x="18986" y="6795"/>
                  <a:pt x="18991" y="6764"/>
                </a:cubicBezTo>
                <a:cubicBezTo>
                  <a:pt x="18986" y="6785"/>
                  <a:pt x="19084" y="6727"/>
                  <a:pt x="19100" y="6732"/>
                </a:cubicBezTo>
                <a:cubicBezTo>
                  <a:pt x="19022" y="6712"/>
                  <a:pt x="18887" y="6743"/>
                  <a:pt x="18799" y="6748"/>
                </a:cubicBezTo>
                <a:cubicBezTo>
                  <a:pt x="18700" y="6759"/>
                  <a:pt x="18529" y="6816"/>
                  <a:pt x="18399" y="6795"/>
                </a:cubicBezTo>
                <a:cubicBezTo>
                  <a:pt x="18310" y="6785"/>
                  <a:pt x="18549" y="6759"/>
                  <a:pt x="18591" y="6748"/>
                </a:cubicBezTo>
                <a:cubicBezTo>
                  <a:pt x="18627" y="6743"/>
                  <a:pt x="18762" y="6727"/>
                  <a:pt x="18560" y="6732"/>
                </a:cubicBezTo>
                <a:cubicBezTo>
                  <a:pt x="18331" y="6743"/>
                  <a:pt x="18316" y="6759"/>
                  <a:pt x="18160" y="6748"/>
                </a:cubicBezTo>
                <a:cubicBezTo>
                  <a:pt x="18149" y="6748"/>
                  <a:pt x="17588" y="6759"/>
                  <a:pt x="17915" y="6732"/>
                </a:cubicBezTo>
                <a:cubicBezTo>
                  <a:pt x="18097" y="6717"/>
                  <a:pt x="18570" y="6681"/>
                  <a:pt x="18783" y="6639"/>
                </a:cubicBezTo>
                <a:cubicBezTo>
                  <a:pt x="18840" y="6623"/>
                  <a:pt x="18929" y="6629"/>
                  <a:pt x="18799" y="6623"/>
                </a:cubicBezTo>
                <a:cubicBezTo>
                  <a:pt x="18710" y="6613"/>
                  <a:pt x="18523" y="6629"/>
                  <a:pt x="18430" y="6623"/>
                </a:cubicBezTo>
                <a:cubicBezTo>
                  <a:pt x="18388" y="6618"/>
                  <a:pt x="18009" y="6644"/>
                  <a:pt x="18269" y="6603"/>
                </a:cubicBezTo>
                <a:cubicBezTo>
                  <a:pt x="18279" y="6603"/>
                  <a:pt x="18357" y="6603"/>
                  <a:pt x="18316" y="6587"/>
                </a:cubicBezTo>
                <a:cubicBezTo>
                  <a:pt x="18180" y="6545"/>
                  <a:pt x="18045" y="6649"/>
                  <a:pt x="17936" y="6603"/>
                </a:cubicBezTo>
                <a:cubicBezTo>
                  <a:pt x="17936" y="6623"/>
                  <a:pt x="17910" y="6613"/>
                  <a:pt x="17936" y="6603"/>
                </a:cubicBezTo>
                <a:cubicBezTo>
                  <a:pt x="18414" y="6535"/>
                  <a:pt x="19027" y="6483"/>
                  <a:pt x="19568" y="6395"/>
                </a:cubicBezTo>
                <a:cubicBezTo>
                  <a:pt x="19568" y="6395"/>
                  <a:pt x="19687" y="6369"/>
                  <a:pt x="19677" y="6364"/>
                </a:cubicBezTo>
                <a:cubicBezTo>
                  <a:pt x="19640" y="6332"/>
                  <a:pt x="19459" y="6405"/>
                  <a:pt x="19500" y="6348"/>
                </a:cubicBezTo>
                <a:cubicBezTo>
                  <a:pt x="19131" y="6348"/>
                  <a:pt x="18674" y="6457"/>
                  <a:pt x="18238" y="6478"/>
                </a:cubicBezTo>
                <a:cubicBezTo>
                  <a:pt x="18227" y="6478"/>
                  <a:pt x="18066" y="6483"/>
                  <a:pt x="18076" y="6462"/>
                </a:cubicBezTo>
                <a:cubicBezTo>
                  <a:pt x="18087" y="6447"/>
                  <a:pt x="18555" y="6421"/>
                  <a:pt x="18607" y="6416"/>
                </a:cubicBezTo>
                <a:cubicBezTo>
                  <a:pt x="18747" y="6395"/>
                  <a:pt x="18970" y="6379"/>
                  <a:pt x="19100" y="6348"/>
                </a:cubicBezTo>
                <a:cubicBezTo>
                  <a:pt x="19121" y="6343"/>
                  <a:pt x="19152" y="6312"/>
                  <a:pt x="19199" y="6301"/>
                </a:cubicBezTo>
                <a:cubicBezTo>
                  <a:pt x="19272" y="6281"/>
                  <a:pt x="19417" y="6281"/>
                  <a:pt x="19531" y="6254"/>
                </a:cubicBezTo>
                <a:cubicBezTo>
                  <a:pt x="19693" y="6218"/>
                  <a:pt x="19557" y="6254"/>
                  <a:pt x="19453" y="6223"/>
                </a:cubicBezTo>
                <a:cubicBezTo>
                  <a:pt x="19402" y="6203"/>
                  <a:pt x="19511" y="6197"/>
                  <a:pt x="19422" y="6187"/>
                </a:cubicBezTo>
                <a:cubicBezTo>
                  <a:pt x="19427" y="6192"/>
                  <a:pt x="19256" y="6229"/>
                  <a:pt x="19277" y="6187"/>
                </a:cubicBezTo>
                <a:cubicBezTo>
                  <a:pt x="19282" y="6182"/>
                  <a:pt x="19589" y="6166"/>
                  <a:pt x="19599" y="6125"/>
                </a:cubicBezTo>
                <a:cubicBezTo>
                  <a:pt x="19599" y="6125"/>
                  <a:pt x="19526" y="6125"/>
                  <a:pt x="19516" y="6125"/>
                </a:cubicBezTo>
                <a:cubicBezTo>
                  <a:pt x="19480" y="6114"/>
                  <a:pt x="19542" y="6099"/>
                  <a:pt x="19485" y="6094"/>
                </a:cubicBezTo>
                <a:cubicBezTo>
                  <a:pt x="19370" y="6078"/>
                  <a:pt x="19136" y="6114"/>
                  <a:pt x="18991" y="6125"/>
                </a:cubicBezTo>
                <a:cubicBezTo>
                  <a:pt x="18726" y="6145"/>
                  <a:pt x="18544" y="6197"/>
                  <a:pt x="18284" y="6208"/>
                </a:cubicBezTo>
                <a:cubicBezTo>
                  <a:pt x="18051" y="6208"/>
                  <a:pt x="18549" y="6145"/>
                  <a:pt x="18591" y="6140"/>
                </a:cubicBezTo>
                <a:cubicBezTo>
                  <a:pt x="18710" y="6130"/>
                  <a:pt x="18768" y="6135"/>
                  <a:pt x="18960" y="6094"/>
                </a:cubicBezTo>
                <a:cubicBezTo>
                  <a:pt x="18871" y="6078"/>
                  <a:pt x="18778" y="6114"/>
                  <a:pt x="18669" y="6125"/>
                </a:cubicBezTo>
                <a:cubicBezTo>
                  <a:pt x="18570" y="6135"/>
                  <a:pt x="18419" y="6166"/>
                  <a:pt x="18383" y="6140"/>
                </a:cubicBezTo>
                <a:cubicBezTo>
                  <a:pt x="18393" y="6145"/>
                  <a:pt x="18419" y="6094"/>
                  <a:pt x="18414" y="6094"/>
                </a:cubicBezTo>
                <a:cubicBezTo>
                  <a:pt x="18305" y="6083"/>
                  <a:pt x="18373" y="6119"/>
                  <a:pt x="18316" y="6125"/>
                </a:cubicBezTo>
                <a:cubicBezTo>
                  <a:pt x="18227" y="6135"/>
                  <a:pt x="17915" y="6130"/>
                  <a:pt x="17822" y="6140"/>
                </a:cubicBezTo>
                <a:cubicBezTo>
                  <a:pt x="17728" y="6151"/>
                  <a:pt x="17552" y="6151"/>
                  <a:pt x="17760" y="6125"/>
                </a:cubicBezTo>
                <a:cubicBezTo>
                  <a:pt x="17832" y="6119"/>
                  <a:pt x="17941" y="6109"/>
                  <a:pt x="18030" y="6094"/>
                </a:cubicBezTo>
                <a:cubicBezTo>
                  <a:pt x="18045" y="6088"/>
                  <a:pt x="18035" y="6067"/>
                  <a:pt x="18061" y="6062"/>
                </a:cubicBezTo>
                <a:cubicBezTo>
                  <a:pt x="18253" y="6005"/>
                  <a:pt x="18430" y="6036"/>
                  <a:pt x="18752" y="5995"/>
                </a:cubicBezTo>
                <a:cubicBezTo>
                  <a:pt x="18882" y="5979"/>
                  <a:pt x="19183" y="5927"/>
                  <a:pt x="19308" y="5901"/>
                </a:cubicBezTo>
                <a:cubicBezTo>
                  <a:pt x="19485" y="5865"/>
                  <a:pt x="19220" y="5907"/>
                  <a:pt x="19069" y="5901"/>
                </a:cubicBezTo>
                <a:cubicBezTo>
                  <a:pt x="19012" y="5901"/>
                  <a:pt x="18908" y="5870"/>
                  <a:pt x="18845" y="5870"/>
                </a:cubicBezTo>
                <a:cubicBezTo>
                  <a:pt x="18716" y="5870"/>
                  <a:pt x="18560" y="5927"/>
                  <a:pt x="18399" y="5917"/>
                </a:cubicBezTo>
                <a:cubicBezTo>
                  <a:pt x="18258" y="5907"/>
                  <a:pt x="18477" y="5891"/>
                  <a:pt x="18508" y="5886"/>
                </a:cubicBezTo>
                <a:cubicBezTo>
                  <a:pt x="18560" y="5880"/>
                  <a:pt x="18601" y="5901"/>
                  <a:pt x="18653" y="5870"/>
                </a:cubicBezTo>
                <a:cubicBezTo>
                  <a:pt x="18570" y="5886"/>
                  <a:pt x="18632" y="5818"/>
                  <a:pt x="18653" y="5870"/>
                </a:cubicBezTo>
                <a:cubicBezTo>
                  <a:pt x="18716" y="5880"/>
                  <a:pt x="18773" y="5860"/>
                  <a:pt x="18783" y="5854"/>
                </a:cubicBezTo>
                <a:cubicBezTo>
                  <a:pt x="18788" y="5849"/>
                  <a:pt x="18762" y="5844"/>
                  <a:pt x="18742" y="5839"/>
                </a:cubicBezTo>
                <a:cubicBezTo>
                  <a:pt x="18716" y="5844"/>
                  <a:pt x="18700" y="5844"/>
                  <a:pt x="18700" y="5839"/>
                </a:cubicBezTo>
                <a:cubicBezTo>
                  <a:pt x="18705" y="5834"/>
                  <a:pt x="18721" y="5834"/>
                  <a:pt x="18742" y="5839"/>
                </a:cubicBezTo>
                <a:cubicBezTo>
                  <a:pt x="18830" y="5834"/>
                  <a:pt x="19027" y="5792"/>
                  <a:pt x="19007" y="5771"/>
                </a:cubicBezTo>
                <a:cubicBezTo>
                  <a:pt x="19012" y="5782"/>
                  <a:pt x="18747" y="5782"/>
                  <a:pt x="18669" y="5787"/>
                </a:cubicBezTo>
                <a:cubicBezTo>
                  <a:pt x="18560" y="5797"/>
                  <a:pt x="18388" y="5849"/>
                  <a:pt x="18238" y="5839"/>
                </a:cubicBezTo>
                <a:cubicBezTo>
                  <a:pt x="18108" y="5829"/>
                  <a:pt x="18341" y="5808"/>
                  <a:pt x="18367" y="5808"/>
                </a:cubicBezTo>
                <a:cubicBezTo>
                  <a:pt x="18404" y="5803"/>
                  <a:pt x="18440" y="5823"/>
                  <a:pt x="18477" y="5787"/>
                </a:cubicBezTo>
                <a:cubicBezTo>
                  <a:pt x="18419" y="5803"/>
                  <a:pt x="17957" y="5818"/>
                  <a:pt x="18175" y="5756"/>
                </a:cubicBezTo>
                <a:cubicBezTo>
                  <a:pt x="18217" y="5745"/>
                  <a:pt x="18326" y="5709"/>
                  <a:pt x="18367" y="5693"/>
                </a:cubicBezTo>
                <a:cubicBezTo>
                  <a:pt x="18362" y="5693"/>
                  <a:pt x="18388" y="5657"/>
                  <a:pt x="18414" y="5657"/>
                </a:cubicBezTo>
                <a:cubicBezTo>
                  <a:pt x="18305" y="5631"/>
                  <a:pt x="17702" y="5709"/>
                  <a:pt x="17567" y="5709"/>
                </a:cubicBezTo>
                <a:cubicBezTo>
                  <a:pt x="17391" y="5709"/>
                  <a:pt x="17193" y="5678"/>
                  <a:pt x="17006" y="5693"/>
                </a:cubicBezTo>
                <a:cubicBezTo>
                  <a:pt x="16975" y="5693"/>
                  <a:pt x="16699" y="5683"/>
                  <a:pt x="16674" y="5678"/>
                </a:cubicBezTo>
                <a:cubicBezTo>
                  <a:pt x="16694" y="5683"/>
                  <a:pt x="16871" y="5673"/>
                  <a:pt x="16829" y="5662"/>
                </a:cubicBezTo>
                <a:cubicBezTo>
                  <a:pt x="16855" y="5673"/>
                  <a:pt x="16362" y="5647"/>
                  <a:pt x="16367" y="5647"/>
                </a:cubicBezTo>
                <a:cubicBezTo>
                  <a:pt x="16388" y="5626"/>
                  <a:pt x="16840" y="5631"/>
                  <a:pt x="16861" y="5631"/>
                </a:cubicBezTo>
                <a:cubicBezTo>
                  <a:pt x="16980" y="5621"/>
                  <a:pt x="17016" y="5636"/>
                  <a:pt x="17152" y="5631"/>
                </a:cubicBezTo>
                <a:cubicBezTo>
                  <a:pt x="17474" y="5616"/>
                  <a:pt x="16970" y="5616"/>
                  <a:pt x="16861" y="5616"/>
                </a:cubicBezTo>
                <a:cubicBezTo>
                  <a:pt x="16834" y="5616"/>
                  <a:pt x="16601" y="5605"/>
                  <a:pt x="16606" y="5595"/>
                </a:cubicBezTo>
                <a:cubicBezTo>
                  <a:pt x="16627" y="5574"/>
                  <a:pt x="17053" y="5589"/>
                  <a:pt x="17136" y="5579"/>
                </a:cubicBezTo>
                <a:cubicBezTo>
                  <a:pt x="17167" y="5579"/>
                  <a:pt x="17188" y="5558"/>
                  <a:pt x="17229" y="5548"/>
                </a:cubicBezTo>
                <a:cubicBezTo>
                  <a:pt x="17453" y="5517"/>
                  <a:pt x="17832" y="5522"/>
                  <a:pt x="18076" y="5501"/>
                </a:cubicBezTo>
                <a:cubicBezTo>
                  <a:pt x="18274" y="5486"/>
                  <a:pt x="17910" y="5506"/>
                  <a:pt x="17936" y="5454"/>
                </a:cubicBezTo>
                <a:cubicBezTo>
                  <a:pt x="17936" y="5449"/>
                  <a:pt x="18201" y="5439"/>
                  <a:pt x="18206" y="5439"/>
                </a:cubicBezTo>
                <a:cubicBezTo>
                  <a:pt x="18362" y="5423"/>
                  <a:pt x="18555" y="5397"/>
                  <a:pt x="18716" y="5371"/>
                </a:cubicBezTo>
                <a:cubicBezTo>
                  <a:pt x="18804" y="5361"/>
                  <a:pt x="18955" y="5376"/>
                  <a:pt x="18923" y="5309"/>
                </a:cubicBezTo>
                <a:cubicBezTo>
                  <a:pt x="18903" y="5262"/>
                  <a:pt x="18378" y="5335"/>
                  <a:pt x="18284" y="5340"/>
                </a:cubicBezTo>
                <a:cubicBezTo>
                  <a:pt x="18160" y="5351"/>
                  <a:pt x="17910" y="5371"/>
                  <a:pt x="17837" y="5371"/>
                </a:cubicBezTo>
                <a:cubicBezTo>
                  <a:pt x="17775" y="5376"/>
                  <a:pt x="17583" y="5397"/>
                  <a:pt x="17505" y="5387"/>
                </a:cubicBezTo>
                <a:cubicBezTo>
                  <a:pt x="17494" y="5387"/>
                  <a:pt x="17479" y="5387"/>
                  <a:pt x="17469" y="5371"/>
                </a:cubicBezTo>
                <a:cubicBezTo>
                  <a:pt x="17474" y="5382"/>
                  <a:pt x="17489" y="5382"/>
                  <a:pt x="17505" y="5387"/>
                </a:cubicBezTo>
                <a:cubicBezTo>
                  <a:pt x="17536" y="5382"/>
                  <a:pt x="17557" y="5330"/>
                  <a:pt x="17515" y="5340"/>
                </a:cubicBezTo>
                <a:cubicBezTo>
                  <a:pt x="17687" y="5293"/>
                  <a:pt x="17770" y="5340"/>
                  <a:pt x="17900" y="5309"/>
                </a:cubicBezTo>
                <a:cubicBezTo>
                  <a:pt x="18149" y="5247"/>
                  <a:pt x="18544" y="5210"/>
                  <a:pt x="18830" y="5148"/>
                </a:cubicBezTo>
                <a:cubicBezTo>
                  <a:pt x="18996" y="5111"/>
                  <a:pt x="18658" y="5138"/>
                  <a:pt x="18591" y="5132"/>
                </a:cubicBezTo>
                <a:cubicBezTo>
                  <a:pt x="18544" y="5127"/>
                  <a:pt x="18451" y="5132"/>
                  <a:pt x="18383" y="5132"/>
                </a:cubicBezTo>
                <a:cubicBezTo>
                  <a:pt x="18378" y="5132"/>
                  <a:pt x="18175" y="5096"/>
                  <a:pt x="18175" y="5101"/>
                </a:cubicBezTo>
                <a:cubicBezTo>
                  <a:pt x="18180" y="5080"/>
                  <a:pt x="18679" y="5028"/>
                  <a:pt x="18752" y="5023"/>
                </a:cubicBezTo>
                <a:cubicBezTo>
                  <a:pt x="18736" y="5023"/>
                  <a:pt x="18851" y="5034"/>
                  <a:pt x="18845" y="5008"/>
                </a:cubicBezTo>
                <a:cubicBezTo>
                  <a:pt x="18747" y="4976"/>
                  <a:pt x="18430" y="5075"/>
                  <a:pt x="18300" y="5039"/>
                </a:cubicBezTo>
                <a:cubicBezTo>
                  <a:pt x="18264" y="5023"/>
                  <a:pt x="18331" y="5008"/>
                  <a:pt x="18269" y="5008"/>
                </a:cubicBezTo>
                <a:cubicBezTo>
                  <a:pt x="18222" y="5002"/>
                  <a:pt x="18030" y="5023"/>
                  <a:pt x="18045" y="5008"/>
                </a:cubicBezTo>
                <a:cubicBezTo>
                  <a:pt x="18082" y="4961"/>
                  <a:pt x="18607" y="5002"/>
                  <a:pt x="18669" y="4924"/>
                </a:cubicBezTo>
                <a:cubicBezTo>
                  <a:pt x="18658" y="4935"/>
                  <a:pt x="18373" y="4940"/>
                  <a:pt x="18607" y="4909"/>
                </a:cubicBezTo>
                <a:cubicBezTo>
                  <a:pt x="18664" y="4904"/>
                  <a:pt x="18965" y="4873"/>
                  <a:pt x="18783" y="4847"/>
                </a:cubicBezTo>
                <a:cubicBezTo>
                  <a:pt x="18617" y="4821"/>
                  <a:pt x="18913" y="4784"/>
                  <a:pt x="18975" y="4779"/>
                </a:cubicBezTo>
                <a:cubicBezTo>
                  <a:pt x="18934" y="4784"/>
                  <a:pt x="19053" y="4805"/>
                  <a:pt x="19069" y="4779"/>
                </a:cubicBezTo>
                <a:cubicBezTo>
                  <a:pt x="19095" y="4748"/>
                  <a:pt x="18939" y="4732"/>
                  <a:pt x="18991" y="4748"/>
                </a:cubicBezTo>
                <a:cubicBezTo>
                  <a:pt x="18949" y="4732"/>
                  <a:pt x="18960" y="4722"/>
                  <a:pt x="18923" y="4717"/>
                </a:cubicBezTo>
                <a:cubicBezTo>
                  <a:pt x="18898" y="4717"/>
                  <a:pt x="18435" y="4784"/>
                  <a:pt x="18731" y="4732"/>
                </a:cubicBezTo>
                <a:cubicBezTo>
                  <a:pt x="18944" y="4696"/>
                  <a:pt x="18617" y="4722"/>
                  <a:pt x="18622" y="4670"/>
                </a:cubicBezTo>
                <a:cubicBezTo>
                  <a:pt x="18622" y="4686"/>
                  <a:pt x="18700" y="4649"/>
                  <a:pt x="18669" y="4639"/>
                </a:cubicBezTo>
                <a:cubicBezTo>
                  <a:pt x="18664" y="4633"/>
                  <a:pt x="18617" y="4675"/>
                  <a:pt x="18523" y="4639"/>
                </a:cubicBezTo>
                <a:cubicBezTo>
                  <a:pt x="18492" y="4623"/>
                  <a:pt x="18497" y="4592"/>
                  <a:pt x="18461" y="4587"/>
                </a:cubicBezTo>
                <a:cubicBezTo>
                  <a:pt x="18367" y="4576"/>
                  <a:pt x="18300" y="4623"/>
                  <a:pt x="18175" y="4623"/>
                </a:cubicBezTo>
                <a:cubicBezTo>
                  <a:pt x="17962" y="4623"/>
                  <a:pt x="17734" y="4613"/>
                  <a:pt x="17500" y="4623"/>
                </a:cubicBezTo>
                <a:cubicBezTo>
                  <a:pt x="16928" y="4644"/>
                  <a:pt x="16455" y="4623"/>
                  <a:pt x="15982" y="4608"/>
                </a:cubicBezTo>
                <a:cubicBezTo>
                  <a:pt x="15972" y="4602"/>
                  <a:pt x="15806" y="4602"/>
                  <a:pt x="15837" y="4571"/>
                </a:cubicBezTo>
                <a:cubicBezTo>
                  <a:pt x="15852" y="4556"/>
                  <a:pt x="15946" y="4587"/>
                  <a:pt x="15998" y="4587"/>
                </a:cubicBezTo>
                <a:cubicBezTo>
                  <a:pt x="16164" y="4597"/>
                  <a:pt x="16616" y="4602"/>
                  <a:pt x="16767" y="4608"/>
                </a:cubicBezTo>
                <a:cubicBezTo>
                  <a:pt x="16944" y="4608"/>
                  <a:pt x="17396" y="4618"/>
                  <a:pt x="17552" y="4571"/>
                </a:cubicBezTo>
                <a:cubicBezTo>
                  <a:pt x="17500" y="4582"/>
                  <a:pt x="17547" y="4488"/>
                  <a:pt x="17598" y="4509"/>
                </a:cubicBezTo>
                <a:cubicBezTo>
                  <a:pt x="17474" y="4462"/>
                  <a:pt x="17354" y="4509"/>
                  <a:pt x="17229" y="4509"/>
                </a:cubicBezTo>
                <a:cubicBezTo>
                  <a:pt x="17219" y="4509"/>
                  <a:pt x="16892" y="4493"/>
                  <a:pt x="16892" y="4493"/>
                </a:cubicBezTo>
                <a:cubicBezTo>
                  <a:pt x="16923" y="4462"/>
                  <a:pt x="17131" y="4493"/>
                  <a:pt x="17152" y="4493"/>
                </a:cubicBezTo>
                <a:cubicBezTo>
                  <a:pt x="17344" y="4493"/>
                  <a:pt x="17411" y="4467"/>
                  <a:pt x="17536" y="4446"/>
                </a:cubicBezTo>
                <a:cubicBezTo>
                  <a:pt x="17863" y="4384"/>
                  <a:pt x="18378" y="4410"/>
                  <a:pt x="18752" y="4332"/>
                </a:cubicBezTo>
                <a:cubicBezTo>
                  <a:pt x="18809" y="4322"/>
                  <a:pt x="18845" y="4301"/>
                  <a:pt x="18960" y="4285"/>
                </a:cubicBezTo>
                <a:cubicBezTo>
                  <a:pt x="19111" y="4265"/>
                  <a:pt x="18887" y="4249"/>
                  <a:pt x="18799" y="4254"/>
                </a:cubicBezTo>
                <a:cubicBezTo>
                  <a:pt x="18513" y="4270"/>
                  <a:pt x="18347" y="4296"/>
                  <a:pt x="18030" y="4301"/>
                </a:cubicBezTo>
                <a:cubicBezTo>
                  <a:pt x="17863" y="4301"/>
                  <a:pt x="18097" y="4265"/>
                  <a:pt x="18175" y="4254"/>
                </a:cubicBezTo>
                <a:cubicBezTo>
                  <a:pt x="18341" y="4223"/>
                  <a:pt x="18393" y="4223"/>
                  <a:pt x="18591" y="4187"/>
                </a:cubicBezTo>
                <a:cubicBezTo>
                  <a:pt x="18658" y="4176"/>
                  <a:pt x="18762" y="4140"/>
                  <a:pt x="18768" y="4140"/>
                </a:cubicBezTo>
                <a:cubicBezTo>
                  <a:pt x="18747" y="4119"/>
                  <a:pt x="18555" y="4171"/>
                  <a:pt x="18523" y="4171"/>
                </a:cubicBezTo>
                <a:cubicBezTo>
                  <a:pt x="18149" y="4213"/>
                  <a:pt x="17853" y="4145"/>
                  <a:pt x="17453" y="4155"/>
                </a:cubicBezTo>
                <a:cubicBezTo>
                  <a:pt x="17297" y="4161"/>
                  <a:pt x="17115" y="4150"/>
                  <a:pt x="16928" y="4140"/>
                </a:cubicBezTo>
                <a:cubicBezTo>
                  <a:pt x="16850" y="4140"/>
                  <a:pt x="16533" y="4135"/>
                  <a:pt x="16544" y="4124"/>
                </a:cubicBezTo>
                <a:cubicBezTo>
                  <a:pt x="16575" y="4093"/>
                  <a:pt x="17136" y="4135"/>
                  <a:pt x="17214" y="4124"/>
                </a:cubicBezTo>
                <a:cubicBezTo>
                  <a:pt x="17640" y="4083"/>
                  <a:pt x="18149" y="4072"/>
                  <a:pt x="18591" y="4015"/>
                </a:cubicBezTo>
                <a:cubicBezTo>
                  <a:pt x="18684" y="4000"/>
                  <a:pt x="19012" y="3948"/>
                  <a:pt x="18799" y="3948"/>
                </a:cubicBezTo>
                <a:cubicBezTo>
                  <a:pt x="18788" y="3948"/>
                  <a:pt x="18726" y="3958"/>
                  <a:pt x="18716" y="3948"/>
                </a:cubicBezTo>
                <a:cubicBezTo>
                  <a:pt x="18726" y="3958"/>
                  <a:pt x="18757" y="3906"/>
                  <a:pt x="18752" y="3901"/>
                </a:cubicBezTo>
                <a:cubicBezTo>
                  <a:pt x="18736" y="3906"/>
                  <a:pt x="18300" y="3922"/>
                  <a:pt x="18544" y="3901"/>
                </a:cubicBezTo>
                <a:cubicBezTo>
                  <a:pt x="18601" y="3896"/>
                  <a:pt x="18747" y="3880"/>
                  <a:pt x="18799" y="3854"/>
                </a:cubicBezTo>
                <a:cubicBezTo>
                  <a:pt x="18960" y="3771"/>
                  <a:pt x="18419" y="3859"/>
                  <a:pt x="18269" y="3870"/>
                </a:cubicBezTo>
                <a:cubicBezTo>
                  <a:pt x="17827" y="3896"/>
                  <a:pt x="17416" y="3896"/>
                  <a:pt x="16928" y="3870"/>
                </a:cubicBezTo>
                <a:cubicBezTo>
                  <a:pt x="16840" y="3865"/>
                  <a:pt x="16653" y="3839"/>
                  <a:pt x="16653" y="3839"/>
                </a:cubicBezTo>
                <a:cubicBezTo>
                  <a:pt x="16658" y="3828"/>
                  <a:pt x="17224" y="3828"/>
                  <a:pt x="17344" y="3823"/>
                </a:cubicBezTo>
                <a:cubicBezTo>
                  <a:pt x="17707" y="3802"/>
                  <a:pt x="17760" y="3818"/>
                  <a:pt x="17931" y="3792"/>
                </a:cubicBezTo>
                <a:cubicBezTo>
                  <a:pt x="17915" y="3792"/>
                  <a:pt x="18238" y="3740"/>
                  <a:pt x="18222" y="3724"/>
                </a:cubicBezTo>
                <a:cubicBezTo>
                  <a:pt x="18175" y="3694"/>
                  <a:pt x="18066" y="3750"/>
                  <a:pt x="18014" y="3724"/>
                </a:cubicBezTo>
                <a:cubicBezTo>
                  <a:pt x="17931" y="3776"/>
                  <a:pt x="17858" y="3704"/>
                  <a:pt x="18014" y="3724"/>
                </a:cubicBezTo>
                <a:cubicBezTo>
                  <a:pt x="18170" y="3673"/>
                  <a:pt x="18456" y="3714"/>
                  <a:pt x="18591" y="3663"/>
                </a:cubicBezTo>
                <a:cubicBezTo>
                  <a:pt x="18617" y="3653"/>
                  <a:pt x="18586" y="3637"/>
                  <a:pt x="18622" y="3632"/>
                </a:cubicBezTo>
                <a:cubicBezTo>
                  <a:pt x="18674" y="3616"/>
                  <a:pt x="18794" y="3601"/>
                  <a:pt x="18783" y="3601"/>
                </a:cubicBezTo>
                <a:cubicBezTo>
                  <a:pt x="18788" y="3601"/>
                  <a:pt x="18357" y="3595"/>
                  <a:pt x="18575" y="3549"/>
                </a:cubicBezTo>
                <a:cubicBezTo>
                  <a:pt x="18627" y="3538"/>
                  <a:pt x="18799" y="3559"/>
                  <a:pt x="18783" y="3502"/>
                </a:cubicBezTo>
                <a:cubicBezTo>
                  <a:pt x="18773" y="3471"/>
                  <a:pt x="18409" y="3528"/>
                  <a:pt x="18300" y="3533"/>
                </a:cubicBezTo>
                <a:cubicBezTo>
                  <a:pt x="18061" y="3549"/>
                  <a:pt x="17895" y="3538"/>
                  <a:pt x="17630" y="3549"/>
                </a:cubicBezTo>
                <a:cubicBezTo>
                  <a:pt x="17572" y="3554"/>
                  <a:pt x="17469" y="3554"/>
                  <a:pt x="17375" y="3549"/>
                </a:cubicBezTo>
                <a:cubicBezTo>
                  <a:pt x="17344" y="3554"/>
                  <a:pt x="17313" y="3549"/>
                  <a:pt x="17276" y="3549"/>
                </a:cubicBezTo>
                <a:cubicBezTo>
                  <a:pt x="17198" y="3549"/>
                  <a:pt x="17136" y="3549"/>
                  <a:pt x="17136" y="3549"/>
                </a:cubicBezTo>
                <a:cubicBezTo>
                  <a:pt x="17146" y="3538"/>
                  <a:pt x="17209" y="3543"/>
                  <a:pt x="17276" y="3549"/>
                </a:cubicBezTo>
                <a:cubicBezTo>
                  <a:pt x="17307" y="3549"/>
                  <a:pt x="17339" y="3549"/>
                  <a:pt x="17375" y="3549"/>
                </a:cubicBezTo>
                <a:lnTo>
                  <a:pt x="17375" y="3549"/>
                </a:lnTo>
                <a:cubicBezTo>
                  <a:pt x="17526" y="3543"/>
                  <a:pt x="17998" y="3502"/>
                  <a:pt x="18238" y="3486"/>
                </a:cubicBezTo>
                <a:cubicBezTo>
                  <a:pt x="18388" y="3476"/>
                  <a:pt x="18362" y="3491"/>
                  <a:pt x="18430" y="3455"/>
                </a:cubicBezTo>
                <a:cubicBezTo>
                  <a:pt x="18544" y="3388"/>
                  <a:pt x="18253" y="3450"/>
                  <a:pt x="18160" y="3455"/>
                </a:cubicBezTo>
                <a:cubicBezTo>
                  <a:pt x="17754" y="3471"/>
                  <a:pt x="17219" y="3445"/>
                  <a:pt x="16861" y="3424"/>
                </a:cubicBezTo>
                <a:cubicBezTo>
                  <a:pt x="16559" y="3403"/>
                  <a:pt x="16393" y="3393"/>
                  <a:pt x="16014" y="3372"/>
                </a:cubicBezTo>
                <a:cubicBezTo>
                  <a:pt x="15863" y="3367"/>
                  <a:pt x="15400" y="3382"/>
                  <a:pt x="15551" y="3325"/>
                </a:cubicBezTo>
                <a:cubicBezTo>
                  <a:pt x="15624" y="3299"/>
                  <a:pt x="15847" y="3341"/>
                  <a:pt x="15915" y="3341"/>
                </a:cubicBezTo>
                <a:cubicBezTo>
                  <a:pt x="15967" y="3341"/>
                  <a:pt x="16310" y="3336"/>
                  <a:pt x="16060" y="3294"/>
                </a:cubicBezTo>
                <a:cubicBezTo>
                  <a:pt x="15795" y="3247"/>
                  <a:pt x="16320" y="3273"/>
                  <a:pt x="16315" y="3263"/>
                </a:cubicBezTo>
                <a:cubicBezTo>
                  <a:pt x="16305" y="3242"/>
                  <a:pt x="15962" y="3232"/>
                  <a:pt x="15899" y="3232"/>
                </a:cubicBezTo>
                <a:cubicBezTo>
                  <a:pt x="15733" y="3221"/>
                  <a:pt x="15556" y="3190"/>
                  <a:pt x="15406" y="3164"/>
                </a:cubicBezTo>
                <a:cubicBezTo>
                  <a:pt x="15270" y="3143"/>
                  <a:pt x="15504" y="3133"/>
                  <a:pt x="15536" y="3133"/>
                </a:cubicBezTo>
                <a:cubicBezTo>
                  <a:pt x="15707" y="3133"/>
                  <a:pt x="16071" y="3180"/>
                  <a:pt x="16143" y="3164"/>
                </a:cubicBezTo>
                <a:cubicBezTo>
                  <a:pt x="16154" y="3164"/>
                  <a:pt x="16123" y="3117"/>
                  <a:pt x="16159" y="3102"/>
                </a:cubicBezTo>
                <a:cubicBezTo>
                  <a:pt x="16201" y="3081"/>
                  <a:pt x="16242" y="3112"/>
                  <a:pt x="16315" y="3102"/>
                </a:cubicBezTo>
                <a:cubicBezTo>
                  <a:pt x="16356" y="3097"/>
                  <a:pt x="16393" y="3065"/>
                  <a:pt x="16445" y="3055"/>
                </a:cubicBezTo>
                <a:cubicBezTo>
                  <a:pt x="16533" y="3034"/>
                  <a:pt x="16647" y="3034"/>
                  <a:pt x="16684" y="3024"/>
                </a:cubicBezTo>
                <a:cubicBezTo>
                  <a:pt x="16746" y="3003"/>
                  <a:pt x="16621" y="3003"/>
                  <a:pt x="16715" y="2993"/>
                </a:cubicBezTo>
                <a:cubicBezTo>
                  <a:pt x="16933" y="2962"/>
                  <a:pt x="17105" y="2993"/>
                  <a:pt x="17307" y="2993"/>
                </a:cubicBezTo>
                <a:cubicBezTo>
                  <a:pt x="17520" y="2993"/>
                  <a:pt x="17136" y="2972"/>
                  <a:pt x="17068" y="2972"/>
                </a:cubicBezTo>
                <a:cubicBezTo>
                  <a:pt x="16928" y="2972"/>
                  <a:pt x="16767" y="2962"/>
                  <a:pt x="16653" y="2956"/>
                </a:cubicBezTo>
                <a:cubicBezTo>
                  <a:pt x="16663" y="2956"/>
                  <a:pt x="16398" y="2977"/>
                  <a:pt x="16383" y="2941"/>
                </a:cubicBezTo>
                <a:cubicBezTo>
                  <a:pt x="16367" y="2904"/>
                  <a:pt x="16071" y="2925"/>
                  <a:pt x="15998" y="2910"/>
                </a:cubicBezTo>
                <a:cubicBezTo>
                  <a:pt x="16008" y="2915"/>
                  <a:pt x="15920" y="2863"/>
                  <a:pt x="15915" y="2863"/>
                </a:cubicBezTo>
                <a:cubicBezTo>
                  <a:pt x="15936" y="2842"/>
                  <a:pt x="16149" y="2873"/>
                  <a:pt x="16206" y="2878"/>
                </a:cubicBezTo>
                <a:cubicBezTo>
                  <a:pt x="16637" y="2899"/>
                  <a:pt x="16918" y="2894"/>
                  <a:pt x="17167" y="2894"/>
                </a:cubicBezTo>
                <a:cubicBezTo>
                  <a:pt x="17339" y="2894"/>
                  <a:pt x="17614" y="2894"/>
                  <a:pt x="17770" y="2873"/>
                </a:cubicBezTo>
                <a:cubicBezTo>
                  <a:pt x="17692" y="2878"/>
                  <a:pt x="17827" y="2811"/>
                  <a:pt x="17869" y="2832"/>
                </a:cubicBezTo>
                <a:cubicBezTo>
                  <a:pt x="17853" y="2821"/>
                  <a:pt x="17780" y="2816"/>
                  <a:pt x="17760" y="2816"/>
                </a:cubicBezTo>
                <a:cubicBezTo>
                  <a:pt x="17489" y="2811"/>
                  <a:pt x="16871" y="2853"/>
                  <a:pt x="16445" y="2832"/>
                </a:cubicBezTo>
                <a:cubicBezTo>
                  <a:pt x="16315" y="2826"/>
                  <a:pt x="16097" y="2837"/>
                  <a:pt x="15972" y="2795"/>
                </a:cubicBezTo>
                <a:cubicBezTo>
                  <a:pt x="15967" y="2795"/>
                  <a:pt x="15951" y="2790"/>
                  <a:pt x="15936" y="2780"/>
                </a:cubicBezTo>
                <a:cubicBezTo>
                  <a:pt x="15946" y="2790"/>
                  <a:pt x="15956" y="2790"/>
                  <a:pt x="15972" y="2795"/>
                </a:cubicBezTo>
                <a:cubicBezTo>
                  <a:pt x="15988" y="2795"/>
                  <a:pt x="15956" y="2764"/>
                  <a:pt x="15930" y="2749"/>
                </a:cubicBezTo>
                <a:cubicBezTo>
                  <a:pt x="15915" y="2754"/>
                  <a:pt x="15899" y="2754"/>
                  <a:pt x="15899" y="2749"/>
                </a:cubicBezTo>
                <a:cubicBezTo>
                  <a:pt x="15904" y="2738"/>
                  <a:pt x="15915" y="2743"/>
                  <a:pt x="15930" y="2749"/>
                </a:cubicBezTo>
                <a:cubicBezTo>
                  <a:pt x="15951" y="2749"/>
                  <a:pt x="15977" y="2738"/>
                  <a:pt x="15967" y="2733"/>
                </a:cubicBezTo>
                <a:cubicBezTo>
                  <a:pt x="15920" y="2712"/>
                  <a:pt x="15863" y="2728"/>
                  <a:pt x="15806" y="2717"/>
                </a:cubicBezTo>
                <a:cubicBezTo>
                  <a:pt x="15697" y="2697"/>
                  <a:pt x="15567" y="2655"/>
                  <a:pt x="15452" y="2639"/>
                </a:cubicBezTo>
                <a:cubicBezTo>
                  <a:pt x="15270" y="2613"/>
                  <a:pt x="15063" y="2593"/>
                  <a:pt x="14860" y="2556"/>
                </a:cubicBezTo>
                <a:cubicBezTo>
                  <a:pt x="14735" y="2535"/>
                  <a:pt x="14860" y="2520"/>
                  <a:pt x="14876" y="2525"/>
                </a:cubicBezTo>
                <a:cubicBezTo>
                  <a:pt x="14860" y="2520"/>
                  <a:pt x="14782" y="2499"/>
                  <a:pt x="14766" y="2494"/>
                </a:cubicBezTo>
                <a:cubicBezTo>
                  <a:pt x="14507" y="2442"/>
                  <a:pt x="14257" y="2437"/>
                  <a:pt x="14029" y="2380"/>
                </a:cubicBezTo>
                <a:cubicBezTo>
                  <a:pt x="13919" y="2359"/>
                  <a:pt x="13800" y="2317"/>
                  <a:pt x="13691" y="2286"/>
                </a:cubicBezTo>
                <a:cubicBezTo>
                  <a:pt x="13488" y="2229"/>
                  <a:pt x="13322" y="2156"/>
                  <a:pt x="13135" y="2078"/>
                </a:cubicBezTo>
                <a:cubicBezTo>
                  <a:pt x="12272" y="1715"/>
                  <a:pt x="11607" y="1174"/>
                  <a:pt x="10828" y="686"/>
                </a:cubicBezTo>
                <a:cubicBezTo>
                  <a:pt x="10698" y="603"/>
                  <a:pt x="10557" y="514"/>
                  <a:pt x="10412" y="431"/>
                </a:cubicBezTo>
                <a:cubicBezTo>
                  <a:pt x="10272" y="348"/>
                  <a:pt x="10116" y="239"/>
                  <a:pt x="9981" y="192"/>
                </a:cubicBezTo>
                <a:cubicBezTo>
                  <a:pt x="9939" y="177"/>
                  <a:pt x="9893" y="187"/>
                  <a:pt x="9852" y="177"/>
                </a:cubicBezTo>
                <a:cubicBezTo>
                  <a:pt x="9815" y="161"/>
                  <a:pt x="9779" y="125"/>
                  <a:pt x="9743" y="109"/>
                </a:cubicBezTo>
                <a:cubicBezTo>
                  <a:pt x="9680" y="88"/>
                  <a:pt x="9608" y="88"/>
                  <a:pt x="9535" y="62"/>
                </a:cubicBezTo>
                <a:cubicBezTo>
                  <a:pt x="9467" y="42"/>
                  <a:pt x="9420" y="0"/>
                  <a:pt x="9343" y="0"/>
                </a:cubicBezTo>
                <a:cubicBezTo>
                  <a:pt x="9374" y="47"/>
                  <a:pt x="9556" y="68"/>
                  <a:pt x="9519" y="109"/>
                </a:cubicBezTo>
                <a:cubicBezTo>
                  <a:pt x="9509" y="120"/>
                  <a:pt x="9420" y="114"/>
                  <a:pt x="9420" y="109"/>
                </a:cubicBezTo>
                <a:cubicBezTo>
                  <a:pt x="9431" y="130"/>
                  <a:pt x="9634" y="234"/>
                  <a:pt x="9582" y="255"/>
                </a:cubicBezTo>
                <a:cubicBezTo>
                  <a:pt x="9587" y="249"/>
                  <a:pt x="9098" y="57"/>
                  <a:pt x="9343" y="192"/>
                </a:cubicBezTo>
                <a:cubicBezTo>
                  <a:pt x="9410" y="229"/>
                  <a:pt x="9504" y="244"/>
                  <a:pt x="9566" y="301"/>
                </a:cubicBezTo>
                <a:cubicBezTo>
                  <a:pt x="9634" y="286"/>
                  <a:pt x="9571" y="348"/>
                  <a:pt x="9566" y="301"/>
                </a:cubicBezTo>
                <a:cubicBezTo>
                  <a:pt x="9322" y="265"/>
                  <a:pt x="9156" y="161"/>
                  <a:pt x="8927" y="109"/>
                </a:cubicBezTo>
                <a:cubicBezTo>
                  <a:pt x="8771" y="130"/>
                  <a:pt x="9046" y="223"/>
                  <a:pt x="9103" y="255"/>
                </a:cubicBezTo>
                <a:cubicBezTo>
                  <a:pt x="9301" y="359"/>
                  <a:pt x="9561" y="572"/>
                  <a:pt x="9727" y="639"/>
                </a:cubicBezTo>
                <a:cubicBezTo>
                  <a:pt x="9795" y="623"/>
                  <a:pt x="9727" y="686"/>
                  <a:pt x="9727" y="639"/>
                </a:cubicBezTo>
                <a:cubicBezTo>
                  <a:pt x="9561" y="660"/>
                  <a:pt x="9317" y="509"/>
                  <a:pt x="9103" y="447"/>
                </a:cubicBezTo>
                <a:cubicBezTo>
                  <a:pt x="8968" y="405"/>
                  <a:pt x="9156" y="504"/>
                  <a:pt x="9197" y="525"/>
                </a:cubicBezTo>
                <a:cubicBezTo>
                  <a:pt x="9545" y="696"/>
                  <a:pt x="9924" y="852"/>
                  <a:pt x="10251" y="1039"/>
                </a:cubicBezTo>
                <a:cubicBezTo>
                  <a:pt x="11326" y="1647"/>
                  <a:pt x="12127" y="2426"/>
                  <a:pt x="13389" y="2863"/>
                </a:cubicBezTo>
                <a:cubicBezTo>
                  <a:pt x="13545" y="2915"/>
                  <a:pt x="13696" y="2930"/>
                  <a:pt x="13727" y="2972"/>
                </a:cubicBezTo>
                <a:cubicBezTo>
                  <a:pt x="13722" y="2967"/>
                  <a:pt x="13686" y="2982"/>
                  <a:pt x="13675" y="2972"/>
                </a:cubicBezTo>
                <a:cubicBezTo>
                  <a:pt x="13883" y="3045"/>
                  <a:pt x="14138" y="3071"/>
                  <a:pt x="14351" y="3133"/>
                </a:cubicBezTo>
                <a:cubicBezTo>
                  <a:pt x="14372" y="3143"/>
                  <a:pt x="14434" y="3117"/>
                  <a:pt x="14429" y="3149"/>
                </a:cubicBezTo>
                <a:cubicBezTo>
                  <a:pt x="14564" y="3133"/>
                  <a:pt x="14496" y="3200"/>
                  <a:pt x="14429" y="3149"/>
                </a:cubicBezTo>
                <a:cubicBezTo>
                  <a:pt x="14408" y="3143"/>
                  <a:pt x="14346" y="3169"/>
                  <a:pt x="14351" y="3133"/>
                </a:cubicBezTo>
                <a:cubicBezTo>
                  <a:pt x="14153" y="3128"/>
                  <a:pt x="13810" y="3029"/>
                  <a:pt x="13597" y="2972"/>
                </a:cubicBezTo>
                <a:cubicBezTo>
                  <a:pt x="13545" y="2962"/>
                  <a:pt x="13358" y="2910"/>
                  <a:pt x="13358" y="2910"/>
                </a:cubicBezTo>
                <a:cubicBezTo>
                  <a:pt x="13369" y="2904"/>
                  <a:pt x="13379" y="2899"/>
                  <a:pt x="13389" y="2899"/>
                </a:cubicBezTo>
                <a:cubicBezTo>
                  <a:pt x="12922" y="2769"/>
                  <a:pt x="12480" y="2546"/>
                  <a:pt x="12090" y="2302"/>
                </a:cubicBezTo>
                <a:cubicBezTo>
                  <a:pt x="11306" y="1813"/>
                  <a:pt x="10531" y="1190"/>
                  <a:pt x="9613" y="800"/>
                </a:cubicBezTo>
                <a:cubicBezTo>
                  <a:pt x="9270" y="650"/>
                  <a:pt x="8922" y="530"/>
                  <a:pt x="8527" y="400"/>
                </a:cubicBezTo>
                <a:cubicBezTo>
                  <a:pt x="8402" y="359"/>
                  <a:pt x="8277" y="291"/>
                  <a:pt x="8158" y="270"/>
                </a:cubicBezTo>
                <a:cubicBezTo>
                  <a:pt x="7877" y="213"/>
                  <a:pt x="8283" y="405"/>
                  <a:pt x="8350" y="431"/>
                </a:cubicBezTo>
                <a:cubicBezTo>
                  <a:pt x="8438" y="463"/>
                  <a:pt x="8537" y="494"/>
                  <a:pt x="8636" y="540"/>
                </a:cubicBezTo>
                <a:cubicBezTo>
                  <a:pt x="8740" y="592"/>
                  <a:pt x="8516" y="520"/>
                  <a:pt x="8444" y="494"/>
                </a:cubicBezTo>
                <a:cubicBezTo>
                  <a:pt x="8371" y="468"/>
                  <a:pt x="8308" y="452"/>
                  <a:pt x="8236" y="431"/>
                </a:cubicBezTo>
                <a:cubicBezTo>
                  <a:pt x="8116" y="390"/>
                  <a:pt x="7612" y="244"/>
                  <a:pt x="7888" y="400"/>
                </a:cubicBezTo>
                <a:cubicBezTo>
                  <a:pt x="8080" y="504"/>
                  <a:pt x="8308" y="514"/>
                  <a:pt x="8527" y="608"/>
                </a:cubicBezTo>
                <a:cubicBezTo>
                  <a:pt x="8631" y="650"/>
                  <a:pt x="8433" y="634"/>
                  <a:pt x="8366" y="623"/>
                </a:cubicBezTo>
                <a:cubicBezTo>
                  <a:pt x="8288" y="608"/>
                  <a:pt x="8205" y="551"/>
                  <a:pt x="8095" y="556"/>
                </a:cubicBezTo>
                <a:cubicBezTo>
                  <a:pt x="8070" y="525"/>
                  <a:pt x="8033" y="546"/>
                  <a:pt x="8038" y="556"/>
                </a:cubicBezTo>
                <a:cubicBezTo>
                  <a:pt x="7732" y="540"/>
                  <a:pt x="7306" y="452"/>
                  <a:pt x="6926" y="416"/>
                </a:cubicBezTo>
                <a:cubicBezTo>
                  <a:pt x="6822" y="405"/>
                  <a:pt x="7004" y="457"/>
                  <a:pt x="7020" y="463"/>
                </a:cubicBezTo>
                <a:cubicBezTo>
                  <a:pt x="7238" y="509"/>
                  <a:pt x="7711" y="613"/>
                  <a:pt x="7919" y="670"/>
                </a:cubicBezTo>
                <a:cubicBezTo>
                  <a:pt x="8340" y="779"/>
                  <a:pt x="8641" y="878"/>
                  <a:pt x="8828" y="1008"/>
                </a:cubicBezTo>
                <a:cubicBezTo>
                  <a:pt x="8812" y="998"/>
                  <a:pt x="8776" y="1013"/>
                  <a:pt x="8781" y="1024"/>
                </a:cubicBezTo>
                <a:cubicBezTo>
                  <a:pt x="8797" y="1034"/>
                  <a:pt x="8968" y="1070"/>
                  <a:pt x="8896" y="1086"/>
                </a:cubicBezTo>
                <a:cubicBezTo>
                  <a:pt x="8854" y="1091"/>
                  <a:pt x="8698" y="998"/>
                  <a:pt x="8667" y="992"/>
                </a:cubicBezTo>
                <a:cubicBezTo>
                  <a:pt x="8615" y="977"/>
                  <a:pt x="8568" y="998"/>
                  <a:pt x="8527" y="992"/>
                </a:cubicBezTo>
                <a:cubicBezTo>
                  <a:pt x="8438" y="977"/>
                  <a:pt x="8371" y="909"/>
                  <a:pt x="8251" y="909"/>
                </a:cubicBezTo>
                <a:cubicBezTo>
                  <a:pt x="8350" y="961"/>
                  <a:pt x="8444" y="1018"/>
                  <a:pt x="8542" y="1070"/>
                </a:cubicBezTo>
                <a:cubicBezTo>
                  <a:pt x="8563" y="1070"/>
                  <a:pt x="8553" y="1091"/>
                  <a:pt x="8542" y="1070"/>
                </a:cubicBezTo>
                <a:cubicBezTo>
                  <a:pt x="8345" y="1029"/>
                  <a:pt x="8194" y="935"/>
                  <a:pt x="7981" y="909"/>
                </a:cubicBezTo>
                <a:cubicBezTo>
                  <a:pt x="8194" y="972"/>
                  <a:pt x="8392" y="1055"/>
                  <a:pt x="8589" y="1148"/>
                </a:cubicBezTo>
                <a:cubicBezTo>
                  <a:pt x="8667" y="1190"/>
                  <a:pt x="8433" y="1112"/>
                  <a:pt x="8397" y="1101"/>
                </a:cubicBezTo>
                <a:cubicBezTo>
                  <a:pt x="7939" y="946"/>
                  <a:pt x="7513" y="831"/>
                  <a:pt x="6957" y="748"/>
                </a:cubicBezTo>
                <a:cubicBezTo>
                  <a:pt x="6724" y="717"/>
                  <a:pt x="7046" y="790"/>
                  <a:pt x="7103" y="800"/>
                </a:cubicBezTo>
                <a:cubicBezTo>
                  <a:pt x="7326" y="842"/>
                  <a:pt x="7519" y="878"/>
                  <a:pt x="7758" y="941"/>
                </a:cubicBezTo>
                <a:cubicBezTo>
                  <a:pt x="7908" y="982"/>
                  <a:pt x="7534" y="941"/>
                  <a:pt x="7534" y="941"/>
                </a:cubicBezTo>
                <a:cubicBezTo>
                  <a:pt x="7534" y="961"/>
                  <a:pt x="7945" y="1065"/>
                  <a:pt x="7966" y="1070"/>
                </a:cubicBezTo>
                <a:cubicBezTo>
                  <a:pt x="8147" y="1122"/>
                  <a:pt x="8230" y="1143"/>
                  <a:pt x="8366" y="1216"/>
                </a:cubicBezTo>
                <a:cubicBezTo>
                  <a:pt x="8386" y="1216"/>
                  <a:pt x="8412" y="1211"/>
                  <a:pt x="8412" y="1231"/>
                </a:cubicBezTo>
                <a:cubicBezTo>
                  <a:pt x="8433" y="1231"/>
                  <a:pt x="8459" y="1226"/>
                  <a:pt x="8459" y="1247"/>
                </a:cubicBezTo>
                <a:cubicBezTo>
                  <a:pt x="8527" y="1231"/>
                  <a:pt x="8464" y="1294"/>
                  <a:pt x="8459" y="1247"/>
                </a:cubicBezTo>
                <a:cubicBezTo>
                  <a:pt x="8444" y="1242"/>
                  <a:pt x="8418" y="1247"/>
                  <a:pt x="8412" y="1231"/>
                </a:cubicBezTo>
                <a:cubicBezTo>
                  <a:pt x="8397" y="1226"/>
                  <a:pt x="8366" y="1231"/>
                  <a:pt x="8366" y="1216"/>
                </a:cubicBezTo>
                <a:cubicBezTo>
                  <a:pt x="8241" y="1205"/>
                  <a:pt x="7945" y="1070"/>
                  <a:pt x="7758" y="1070"/>
                </a:cubicBezTo>
                <a:cubicBezTo>
                  <a:pt x="7669" y="1070"/>
                  <a:pt x="7711" y="1117"/>
                  <a:pt x="7820" y="1117"/>
                </a:cubicBezTo>
                <a:cubicBezTo>
                  <a:pt x="7825" y="1070"/>
                  <a:pt x="7888" y="1133"/>
                  <a:pt x="7820" y="1117"/>
                </a:cubicBezTo>
                <a:cubicBezTo>
                  <a:pt x="8111" y="1231"/>
                  <a:pt x="8407" y="1330"/>
                  <a:pt x="8667" y="1470"/>
                </a:cubicBezTo>
                <a:cubicBezTo>
                  <a:pt x="8688" y="1470"/>
                  <a:pt x="8714" y="1465"/>
                  <a:pt x="8719" y="1486"/>
                </a:cubicBezTo>
                <a:cubicBezTo>
                  <a:pt x="8735" y="1491"/>
                  <a:pt x="8761" y="1481"/>
                  <a:pt x="8766" y="1502"/>
                </a:cubicBezTo>
                <a:cubicBezTo>
                  <a:pt x="8787" y="1502"/>
                  <a:pt x="8776" y="1528"/>
                  <a:pt x="8766" y="1502"/>
                </a:cubicBezTo>
                <a:cubicBezTo>
                  <a:pt x="8745" y="1502"/>
                  <a:pt x="8719" y="1507"/>
                  <a:pt x="8719" y="1486"/>
                </a:cubicBezTo>
                <a:cubicBezTo>
                  <a:pt x="8698" y="1486"/>
                  <a:pt x="8672" y="1491"/>
                  <a:pt x="8667" y="1470"/>
                </a:cubicBezTo>
                <a:cubicBezTo>
                  <a:pt x="8101" y="1289"/>
                  <a:pt x="7529" y="1107"/>
                  <a:pt x="6859" y="1024"/>
                </a:cubicBezTo>
                <a:cubicBezTo>
                  <a:pt x="6911" y="1044"/>
                  <a:pt x="7176" y="1091"/>
                  <a:pt x="7295" y="1117"/>
                </a:cubicBezTo>
                <a:cubicBezTo>
                  <a:pt x="7404" y="1143"/>
                  <a:pt x="7259" y="1148"/>
                  <a:pt x="7259" y="1148"/>
                </a:cubicBezTo>
                <a:cubicBezTo>
                  <a:pt x="7295" y="1164"/>
                  <a:pt x="7373" y="1169"/>
                  <a:pt x="7420" y="1185"/>
                </a:cubicBezTo>
                <a:cubicBezTo>
                  <a:pt x="8163" y="1382"/>
                  <a:pt x="8828" y="1616"/>
                  <a:pt x="9467" y="1933"/>
                </a:cubicBezTo>
                <a:cubicBezTo>
                  <a:pt x="10002" y="2198"/>
                  <a:pt x="10391" y="2458"/>
                  <a:pt x="10875" y="2780"/>
                </a:cubicBezTo>
                <a:cubicBezTo>
                  <a:pt x="10947" y="2832"/>
                  <a:pt x="11155" y="2956"/>
                  <a:pt x="11259" y="3055"/>
                </a:cubicBezTo>
                <a:cubicBezTo>
                  <a:pt x="11275" y="3065"/>
                  <a:pt x="11306" y="3076"/>
                  <a:pt x="11275" y="3086"/>
                </a:cubicBezTo>
                <a:cubicBezTo>
                  <a:pt x="11223" y="3102"/>
                  <a:pt x="10885" y="2842"/>
                  <a:pt x="10812" y="2800"/>
                </a:cubicBezTo>
                <a:cubicBezTo>
                  <a:pt x="10355" y="2510"/>
                  <a:pt x="9955" y="2234"/>
                  <a:pt x="9389" y="2000"/>
                </a:cubicBezTo>
                <a:cubicBezTo>
                  <a:pt x="9062" y="1860"/>
                  <a:pt x="8688" y="1699"/>
                  <a:pt x="8319" y="1579"/>
                </a:cubicBezTo>
                <a:cubicBezTo>
                  <a:pt x="7820" y="1429"/>
                  <a:pt x="7404" y="1304"/>
                  <a:pt x="6812" y="1294"/>
                </a:cubicBezTo>
                <a:cubicBezTo>
                  <a:pt x="7004" y="1346"/>
                  <a:pt x="7233" y="1361"/>
                  <a:pt x="7404" y="1439"/>
                </a:cubicBezTo>
                <a:cubicBezTo>
                  <a:pt x="7467" y="1439"/>
                  <a:pt x="7513" y="1444"/>
                  <a:pt x="7550" y="1470"/>
                </a:cubicBezTo>
                <a:cubicBezTo>
                  <a:pt x="7633" y="1455"/>
                  <a:pt x="7571" y="1517"/>
                  <a:pt x="7550" y="1470"/>
                </a:cubicBezTo>
                <a:cubicBezTo>
                  <a:pt x="7488" y="1470"/>
                  <a:pt x="7441" y="1465"/>
                  <a:pt x="7404" y="1439"/>
                </a:cubicBezTo>
                <a:cubicBezTo>
                  <a:pt x="7326" y="1439"/>
                  <a:pt x="7046" y="1356"/>
                  <a:pt x="6911" y="1356"/>
                </a:cubicBezTo>
                <a:cubicBezTo>
                  <a:pt x="6760" y="1356"/>
                  <a:pt x="6937" y="1377"/>
                  <a:pt x="6973" y="1408"/>
                </a:cubicBezTo>
                <a:cubicBezTo>
                  <a:pt x="7077" y="1387"/>
                  <a:pt x="7009" y="1455"/>
                  <a:pt x="6973" y="1408"/>
                </a:cubicBezTo>
                <a:cubicBezTo>
                  <a:pt x="6833" y="1392"/>
                  <a:pt x="6786" y="1372"/>
                  <a:pt x="6687" y="1392"/>
                </a:cubicBezTo>
                <a:cubicBezTo>
                  <a:pt x="6692" y="1387"/>
                  <a:pt x="6786" y="1387"/>
                  <a:pt x="6781" y="1408"/>
                </a:cubicBezTo>
                <a:cubicBezTo>
                  <a:pt x="6770" y="1439"/>
                  <a:pt x="6428" y="1408"/>
                  <a:pt x="6620" y="1470"/>
                </a:cubicBezTo>
                <a:cubicBezTo>
                  <a:pt x="6744" y="1507"/>
                  <a:pt x="6942" y="1517"/>
                  <a:pt x="7067" y="1548"/>
                </a:cubicBezTo>
                <a:cubicBezTo>
                  <a:pt x="7170" y="1574"/>
                  <a:pt x="7316" y="1637"/>
                  <a:pt x="7467" y="1678"/>
                </a:cubicBezTo>
                <a:cubicBezTo>
                  <a:pt x="7524" y="1694"/>
                  <a:pt x="7643" y="1715"/>
                  <a:pt x="7711" y="1741"/>
                </a:cubicBezTo>
                <a:cubicBezTo>
                  <a:pt x="7898" y="1813"/>
                  <a:pt x="7586" y="1725"/>
                  <a:pt x="7503" y="1709"/>
                </a:cubicBezTo>
                <a:cubicBezTo>
                  <a:pt x="7290" y="1668"/>
                  <a:pt x="7212" y="1668"/>
                  <a:pt x="6989" y="1647"/>
                </a:cubicBezTo>
                <a:cubicBezTo>
                  <a:pt x="6900" y="1637"/>
                  <a:pt x="6682" y="1621"/>
                  <a:pt x="6859" y="1678"/>
                </a:cubicBezTo>
                <a:cubicBezTo>
                  <a:pt x="7093" y="1751"/>
                  <a:pt x="7326" y="1761"/>
                  <a:pt x="7565" y="1855"/>
                </a:cubicBezTo>
                <a:cubicBezTo>
                  <a:pt x="7711" y="1912"/>
                  <a:pt x="7389" y="1834"/>
                  <a:pt x="7243" y="1808"/>
                </a:cubicBezTo>
                <a:cubicBezTo>
                  <a:pt x="7160" y="1787"/>
                  <a:pt x="6687" y="1735"/>
                  <a:pt x="6942" y="1808"/>
                </a:cubicBezTo>
                <a:cubicBezTo>
                  <a:pt x="6994" y="1824"/>
                  <a:pt x="7207" y="1860"/>
                  <a:pt x="7197" y="1870"/>
                </a:cubicBezTo>
                <a:cubicBezTo>
                  <a:pt x="7170" y="1897"/>
                  <a:pt x="7004" y="1855"/>
                  <a:pt x="6989" y="1855"/>
                </a:cubicBezTo>
                <a:cubicBezTo>
                  <a:pt x="6656" y="1808"/>
                  <a:pt x="6355" y="1782"/>
                  <a:pt x="5996" y="1756"/>
                </a:cubicBezTo>
                <a:cubicBezTo>
                  <a:pt x="5877" y="1751"/>
                  <a:pt x="5804" y="1735"/>
                  <a:pt x="5710" y="1741"/>
                </a:cubicBezTo>
                <a:cubicBezTo>
                  <a:pt x="5705" y="1741"/>
                  <a:pt x="5643" y="1761"/>
                  <a:pt x="5643" y="1772"/>
                </a:cubicBezTo>
                <a:cubicBezTo>
                  <a:pt x="5653" y="1793"/>
                  <a:pt x="6308" y="1876"/>
                  <a:pt x="6350" y="1886"/>
                </a:cubicBezTo>
                <a:cubicBezTo>
                  <a:pt x="6687" y="1959"/>
                  <a:pt x="6708" y="1954"/>
                  <a:pt x="7020" y="2016"/>
                </a:cubicBezTo>
                <a:cubicBezTo>
                  <a:pt x="7508" y="2109"/>
                  <a:pt x="7836" y="2208"/>
                  <a:pt x="8267" y="2364"/>
                </a:cubicBezTo>
                <a:cubicBezTo>
                  <a:pt x="8334" y="2348"/>
                  <a:pt x="8272" y="2416"/>
                  <a:pt x="8267" y="2364"/>
                </a:cubicBezTo>
                <a:cubicBezTo>
                  <a:pt x="7784" y="2239"/>
                  <a:pt x="7342" y="2078"/>
                  <a:pt x="6781" y="2032"/>
                </a:cubicBezTo>
                <a:cubicBezTo>
                  <a:pt x="6729" y="1980"/>
                  <a:pt x="6661" y="2047"/>
                  <a:pt x="6781" y="2032"/>
                </a:cubicBezTo>
                <a:cubicBezTo>
                  <a:pt x="6791" y="2037"/>
                  <a:pt x="7145" y="2130"/>
                  <a:pt x="7150" y="2125"/>
                </a:cubicBezTo>
                <a:cubicBezTo>
                  <a:pt x="7139" y="2135"/>
                  <a:pt x="6672" y="2078"/>
                  <a:pt x="6942" y="2172"/>
                </a:cubicBezTo>
                <a:cubicBezTo>
                  <a:pt x="7035" y="2208"/>
                  <a:pt x="7165" y="2229"/>
                  <a:pt x="7295" y="2255"/>
                </a:cubicBezTo>
                <a:cubicBezTo>
                  <a:pt x="7446" y="2286"/>
                  <a:pt x="7404" y="2281"/>
                  <a:pt x="7488" y="2302"/>
                </a:cubicBezTo>
                <a:cubicBezTo>
                  <a:pt x="7649" y="2348"/>
                  <a:pt x="7295" y="2276"/>
                  <a:pt x="7280" y="2271"/>
                </a:cubicBezTo>
                <a:cubicBezTo>
                  <a:pt x="7041" y="2224"/>
                  <a:pt x="6781" y="2177"/>
                  <a:pt x="6495" y="2156"/>
                </a:cubicBezTo>
                <a:cubicBezTo>
                  <a:pt x="7124" y="2302"/>
                  <a:pt x="7851" y="2442"/>
                  <a:pt x="8459" y="2671"/>
                </a:cubicBezTo>
                <a:cubicBezTo>
                  <a:pt x="8605" y="2722"/>
                  <a:pt x="8761" y="2769"/>
                  <a:pt x="8875" y="2863"/>
                </a:cubicBezTo>
                <a:cubicBezTo>
                  <a:pt x="8942" y="2847"/>
                  <a:pt x="8880" y="2910"/>
                  <a:pt x="8875" y="2863"/>
                </a:cubicBezTo>
                <a:cubicBezTo>
                  <a:pt x="8308" y="2650"/>
                  <a:pt x="7669" y="2432"/>
                  <a:pt x="6973" y="2317"/>
                </a:cubicBezTo>
                <a:cubicBezTo>
                  <a:pt x="6734" y="2281"/>
                  <a:pt x="6479" y="2234"/>
                  <a:pt x="6251" y="2224"/>
                </a:cubicBezTo>
                <a:cubicBezTo>
                  <a:pt x="6230" y="2219"/>
                  <a:pt x="6116" y="2208"/>
                  <a:pt x="6095" y="2234"/>
                </a:cubicBezTo>
                <a:cubicBezTo>
                  <a:pt x="6121" y="2219"/>
                  <a:pt x="6287" y="2265"/>
                  <a:pt x="6277" y="2271"/>
                </a:cubicBezTo>
                <a:cubicBezTo>
                  <a:pt x="6370" y="2281"/>
                  <a:pt x="6474" y="2286"/>
                  <a:pt x="6588" y="2317"/>
                </a:cubicBezTo>
                <a:cubicBezTo>
                  <a:pt x="6687" y="2343"/>
                  <a:pt x="6760" y="2390"/>
                  <a:pt x="6557" y="2364"/>
                </a:cubicBezTo>
                <a:cubicBezTo>
                  <a:pt x="6266" y="2328"/>
                  <a:pt x="6713" y="2400"/>
                  <a:pt x="6859" y="2432"/>
                </a:cubicBezTo>
                <a:cubicBezTo>
                  <a:pt x="7768" y="2608"/>
                  <a:pt x="8584" y="2894"/>
                  <a:pt x="9296" y="3247"/>
                </a:cubicBezTo>
                <a:cubicBezTo>
                  <a:pt x="9306" y="3247"/>
                  <a:pt x="9327" y="3247"/>
                  <a:pt x="9327" y="3263"/>
                </a:cubicBezTo>
                <a:cubicBezTo>
                  <a:pt x="9394" y="3247"/>
                  <a:pt x="9327" y="3310"/>
                  <a:pt x="9327" y="3263"/>
                </a:cubicBezTo>
                <a:cubicBezTo>
                  <a:pt x="9311" y="3258"/>
                  <a:pt x="9296" y="3263"/>
                  <a:pt x="9296" y="3247"/>
                </a:cubicBezTo>
                <a:cubicBezTo>
                  <a:pt x="8215" y="2769"/>
                  <a:pt x="6921" y="2400"/>
                  <a:pt x="5565" y="2317"/>
                </a:cubicBezTo>
                <a:cubicBezTo>
                  <a:pt x="5217" y="2297"/>
                  <a:pt x="4811" y="2260"/>
                  <a:pt x="4411" y="2286"/>
                </a:cubicBezTo>
                <a:cubicBezTo>
                  <a:pt x="4193" y="2302"/>
                  <a:pt x="4520" y="2291"/>
                  <a:pt x="4655" y="2302"/>
                </a:cubicBezTo>
                <a:cubicBezTo>
                  <a:pt x="4785" y="2317"/>
                  <a:pt x="5139" y="2317"/>
                  <a:pt x="5310" y="2348"/>
                </a:cubicBezTo>
                <a:cubicBezTo>
                  <a:pt x="5430" y="2375"/>
                  <a:pt x="5123" y="2364"/>
                  <a:pt x="5035" y="2364"/>
                </a:cubicBezTo>
                <a:cubicBezTo>
                  <a:pt x="4323" y="2369"/>
                  <a:pt x="3434" y="2426"/>
                  <a:pt x="2655" y="2478"/>
                </a:cubicBezTo>
                <a:cubicBezTo>
                  <a:pt x="2411" y="2494"/>
                  <a:pt x="2005" y="2556"/>
                  <a:pt x="1694" y="2624"/>
                </a:cubicBezTo>
                <a:cubicBezTo>
                  <a:pt x="1481" y="2665"/>
                  <a:pt x="1278" y="2728"/>
                  <a:pt x="1252" y="2738"/>
                </a:cubicBezTo>
                <a:cubicBezTo>
                  <a:pt x="1252" y="2738"/>
                  <a:pt x="1257" y="2733"/>
                  <a:pt x="1262" y="2733"/>
                </a:cubicBezTo>
                <a:cubicBezTo>
                  <a:pt x="1247" y="2738"/>
                  <a:pt x="1247" y="2738"/>
                  <a:pt x="1252" y="2738"/>
                </a:cubicBezTo>
                <a:cubicBezTo>
                  <a:pt x="1148" y="2769"/>
                  <a:pt x="1044" y="2790"/>
                  <a:pt x="940" y="2832"/>
                </a:cubicBezTo>
                <a:cubicBezTo>
                  <a:pt x="706" y="2925"/>
                  <a:pt x="1138" y="2800"/>
                  <a:pt x="1195" y="2780"/>
                </a:cubicBezTo>
                <a:cubicBezTo>
                  <a:pt x="1662" y="2650"/>
                  <a:pt x="2109" y="2546"/>
                  <a:pt x="2717" y="2494"/>
                </a:cubicBezTo>
                <a:cubicBezTo>
                  <a:pt x="3008" y="2468"/>
                  <a:pt x="3320" y="2463"/>
                  <a:pt x="3663" y="2447"/>
                </a:cubicBezTo>
                <a:cubicBezTo>
                  <a:pt x="3970" y="2432"/>
                  <a:pt x="4333" y="2380"/>
                  <a:pt x="4588" y="2416"/>
                </a:cubicBezTo>
                <a:cubicBezTo>
                  <a:pt x="4785" y="2442"/>
                  <a:pt x="4526" y="2447"/>
                  <a:pt x="4411" y="2447"/>
                </a:cubicBezTo>
                <a:cubicBezTo>
                  <a:pt x="4136" y="2447"/>
                  <a:pt x="3814" y="2452"/>
                  <a:pt x="3549" y="2494"/>
                </a:cubicBezTo>
                <a:cubicBezTo>
                  <a:pt x="3377" y="2520"/>
                  <a:pt x="3757" y="2499"/>
                  <a:pt x="3819" y="2494"/>
                </a:cubicBezTo>
                <a:cubicBezTo>
                  <a:pt x="4110" y="2484"/>
                  <a:pt x="4401" y="2484"/>
                  <a:pt x="4671" y="2494"/>
                </a:cubicBezTo>
                <a:cubicBezTo>
                  <a:pt x="5586" y="2535"/>
                  <a:pt x="6438" y="2686"/>
                  <a:pt x="7285" y="2878"/>
                </a:cubicBezTo>
                <a:cubicBezTo>
                  <a:pt x="7373" y="2899"/>
                  <a:pt x="7461" y="2920"/>
                  <a:pt x="7550" y="2941"/>
                </a:cubicBezTo>
                <a:cubicBezTo>
                  <a:pt x="7597" y="2941"/>
                  <a:pt x="7638" y="2951"/>
                  <a:pt x="7659" y="2972"/>
                </a:cubicBezTo>
                <a:cubicBezTo>
                  <a:pt x="7747" y="2956"/>
                  <a:pt x="7680" y="3024"/>
                  <a:pt x="7659" y="2972"/>
                </a:cubicBezTo>
                <a:cubicBezTo>
                  <a:pt x="7612" y="2977"/>
                  <a:pt x="7571" y="2967"/>
                  <a:pt x="7550" y="2941"/>
                </a:cubicBezTo>
                <a:cubicBezTo>
                  <a:pt x="7461" y="2920"/>
                  <a:pt x="7373" y="2899"/>
                  <a:pt x="7285" y="2878"/>
                </a:cubicBezTo>
                <a:cubicBezTo>
                  <a:pt x="6043" y="2608"/>
                  <a:pt x="4359" y="2546"/>
                  <a:pt x="2894" y="2655"/>
                </a:cubicBezTo>
                <a:cubicBezTo>
                  <a:pt x="2328" y="2697"/>
                  <a:pt x="1574" y="2790"/>
                  <a:pt x="1070" y="2956"/>
                </a:cubicBezTo>
                <a:cubicBezTo>
                  <a:pt x="821" y="3039"/>
                  <a:pt x="592" y="3117"/>
                  <a:pt x="556" y="3263"/>
                </a:cubicBezTo>
                <a:cubicBezTo>
                  <a:pt x="566" y="3232"/>
                  <a:pt x="561" y="3330"/>
                  <a:pt x="556" y="3325"/>
                </a:cubicBezTo>
                <a:cubicBezTo>
                  <a:pt x="571" y="3341"/>
                  <a:pt x="686" y="3310"/>
                  <a:pt x="670" y="3341"/>
                </a:cubicBezTo>
                <a:cubicBezTo>
                  <a:pt x="634" y="3398"/>
                  <a:pt x="504" y="3330"/>
                  <a:pt x="478" y="3372"/>
                </a:cubicBezTo>
                <a:cubicBezTo>
                  <a:pt x="431" y="3440"/>
                  <a:pt x="571" y="3455"/>
                  <a:pt x="602" y="3455"/>
                </a:cubicBezTo>
                <a:cubicBezTo>
                  <a:pt x="628" y="3455"/>
                  <a:pt x="841" y="3388"/>
                  <a:pt x="670" y="3455"/>
                </a:cubicBezTo>
                <a:cubicBezTo>
                  <a:pt x="660" y="3455"/>
                  <a:pt x="628" y="3486"/>
                  <a:pt x="618" y="3486"/>
                </a:cubicBezTo>
                <a:cubicBezTo>
                  <a:pt x="561" y="3502"/>
                  <a:pt x="467" y="3460"/>
                  <a:pt x="478" y="3580"/>
                </a:cubicBezTo>
                <a:cubicBezTo>
                  <a:pt x="478" y="3616"/>
                  <a:pt x="519" y="3611"/>
                  <a:pt x="509" y="3663"/>
                </a:cubicBezTo>
                <a:cubicBezTo>
                  <a:pt x="509" y="3668"/>
                  <a:pt x="447" y="3658"/>
                  <a:pt x="447" y="3663"/>
                </a:cubicBezTo>
                <a:cubicBezTo>
                  <a:pt x="426" y="3704"/>
                  <a:pt x="473" y="3673"/>
                  <a:pt x="478" y="3719"/>
                </a:cubicBezTo>
                <a:cubicBezTo>
                  <a:pt x="473" y="3704"/>
                  <a:pt x="426" y="3781"/>
                  <a:pt x="441" y="3776"/>
                </a:cubicBezTo>
                <a:cubicBezTo>
                  <a:pt x="374" y="3839"/>
                  <a:pt x="265" y="3823"/>
                  <a:pt x="270" y="3901"/>
                </a:cubicBezTo>
                <a:cubicBezTo>
                  <a:pt x="270" y="3948"/>
                  <a:pt x="379" y="3880"/>
                  <a:pt x="395" y="3948"/>
                </a:cubicBezTo>
                <a:cubicBezTo>
                  <a:pt x="400" y="3963"/>
                  <a:pt x="93" y="4078"/>
                  <a:pt x="285" y="4124"/>
                </a:cubicBezTo>
                <a:cubicBezTo>
                  <a:pt x="327" y="4135"/>
                  <a:pt x="358" y="4135"/>
                  <a:pt x="363" y="4135"/>
                </a:cubicBezTo>
                <a:cubicBezTo>
                  <a:pt x="358" y="4135"/>
                  <a:pt x="337" y="4140"/>
                  <a:pt x="301" y="4155"/>
                </a:cubicBezTo>
                <a:cubicBezTo>
                  <a:pt x="301" y="4155"/>
                  <a:pt x="249" y="4202"/>
                  <a:pt x="254" y="4208"/>
                </a:cubicBezTo>
                <a:cubicBezTo>
                  <a:pt x="265" y="4218"/>
                  <a:pt x="504" y="4130"/>
                  <a:pt x="379" y="4187"/>
                </a:cubicBezTo>
                <a:cubicBezTo>
                  <a:pt x="405" y="4176"/>
                  <a:pt x="166" y="4291"/>
                  <a:pt x="171" y="4270"/>
                </a:cubicBezTo>
                <a:cubicBezTo>
                  <a:pt x="145" y="4343"/>
                  <a:pt x="306" y="4322"/>
                  <a:pt x="301" y="4363"/>
                </a:cubicBezTo>
                <a:cubicBezTo>
                  <a:pt x="301" y="4363"/>
                  <a:pt x="0" y="4441"/>
                  <a:pt x="156" y="4462"/>
                </a:cubicBezTo>
                <a:cubicBezTo>
                  <a:pt x="228" y="4473"/>
                  <a:pt x="280" y="4530"/>
                  <a:pt x="332" y="4540"/>
                </a:cubicBezTo>
                <a:cubicBezTo>
                  <a:pt x="379" y="4550"/>
                  <a:pt x="431" y="4519"/>
                  <a:pt x="447" y="4524"/>
                </a:cubicBezTo>
                <a:cubicBezTo>
                  <a:pt x="493" y="4550"/>
                  <a:pt x="415" y="4592"/>
                  <a:pt x="509" y="4608"/>
                </a:cubicBezTo>
                <a:cubicBezTo>
                  <a:pt x="592" y="4618"/>
                  <a:pt x="769" y="4514"/>
                  <a:pt x="1003" y="4431"/>
                </a:cubicBezTo>
                <a:cubicBezTo>
                  <a:pt x="1792" y="4140"/>
                  <a:pt x="2806" y="4130"/>
                  <a:pt x="3788" y="4046"/>
                </a:cubicBezTo>
                <a:cubicBezTo>
                  <a:pt x="4250" y="4005"/>
                  <a:pt x="4707" y="4078"/>
                  <a:pt x="5149" y="4093"/>
                </a:cubicBezTo>
                <a:cubicBezTo>
                  <a:pt x="5414" y="4104"/>
                  <a:pt x="5669" y="4104"/>
                  <a:pt x="5918" y="4124"/>
                </a:cubicBezTo>
                <a:cubicBezTo>
                  <a:pt x="6287" y="4161"/>
                  <a:pt x="6635" y="4254"/>
                  <a:pt x="6989" y="4265"/>
                </a:cubicBezTo>
                <a:cubicBezTo>
                  <a:pt x="6978" y="4254"/>
                  <a:pt x="7020" y="4239"/>
                  <a:pt x="7051" y="4270"/>
                </a:cubicBezTo>
                <a:cubicBezTo>
                  <a:pt x="7186" y="4280"/>
                  <a:pt x="7004" y="4301"/>
                  <a:pt x="7134" y="4285"/>
                </a:cubicBezTo>
                <a:cubicBezTo>
                  <a:pt x="7269" y="4270"/>
                  <a:pt x="7072" y="4332"/>
                  <a:pt x="7212" y="4317"/>
                </a:cubicBezTo>
                <a:cubicBezTo>
                  <a:pt x="7233" y="4270"/>
                  <a:pt x="7300" y="4332"/>
                  <a:pt x="7212" y="4317"/>
                </a:cubicBezTo>
                <a:cubicBezTo>
                  <a:pt x="7243" y="4343"/>
                  <a:pt x="7290" y="4348"/>
                  <a:pt x="7342" y="4348"/>
                </a:cubicBezTo>
                <a:cubicBezTo>
                  <a:pt x="7342" y="4343"/>
                  <a:pt x="7342" y="4337"/>
                  <a:pt x="7342" y="4332"/>
                </a:cubicBezTo>
                <a:cubicBezTo>
                  <a:pt x="7259" y="4353"/>
                  <a:pt x="7321" y="4285"/>
                  <a:pt x="7342" y="4332"/>
                </a:cubicBezTo>
                <a:cubicBezTo>
                  <a:pt x="7363" y="4337"/>
                  <a:pt x="7399" y="4327"/>
                  <a:pt x="7404" y="4348"/>
                </a:cubicBezTo>
                <a:cubicBezTo>
                  <a:pt x="7425" y="4353"/>
                  <a:pt x="7446" y="4358"/>
                  <a:pt x="7461" y="4363"/>
                </a:cubicBezTo>
                <a:cubicBezTo>
                  <a:pt x="7446" y="4363"/>
                  <a:pt x="7415" y="4374"/>
                  <a:pt x="7420" y="4379"/>
                </a:cubicBezTo>
                <a:cubicBezTo>
                  <a:pt x="7430" y="4389"/>
                  <a:pt x="7477" y="4374"/>
                  <a:pt x="7467" y="4363"/>
                </a:cubicBezTo>
                <a:lnTo>
                  <a:pt x="7467" y="4363"/>
                </a:lnTo>
                <a:cubicBezTo>
                  <a:pt x="7919" y="4473"/>
                  <a:pt x="8371" y="4639"/>
                  <a:pt x="8781" y="4815"/>
                </a:cubicBezTo>
                <a:cubicBezTo>
                  <a:pt x="8916" y="4873"/>
                  <a:pt x="9041" y="4971"/>
                  <a:pt x="9181" y="5023"/>
                </a:cubicBezTo>
                <a:cubicBezTo>
                  <a:pt x="9291" y="5060"/>
                  <a:pt x="9400" y="5060"/>
                  <a:pt x="9504" y="5101"/>
                </a:cubicBezTo>
                <a:cubicBezTo>
                  <a:pt x="9670" y="5169"/>
                  <a:pt x="9836" y="5298"/>
                  <a:pt x="10012" y="5408"/>
                </a:cubicBezTo>
                <a:cubicBezTo>
                  <a:pt x="10506" y="5704"/>
                  <a:pt x="10968" y="6057"/>
                  <a:pt x="11451" y="6364"/>
                </a:cubicBezTo>
                <a:cubicBezTo>
                  <a:pt x="11997" y="6712"/>
                  <a:pt x="12631" y="7013"/>
                  <a:pt x="13421" y="7195"/>
                </a:cubicBezTo>
                <a:cubicBezTo>
                  <a:pt x="13545" y="7226"/>
                  <a:pt x="13873" y="7283"/>
                  <a:pt x="13712" y="7231"/>
                </a:cubicBezTo>
                <a:cubicBezTo>
                  <a:pt x="13166" y="7044"/>
                  <a:pt x="12672" y="6946"/>
                  <a:pt x="12205" y="6701"/>
                </a:cubicBezTo>
                <a:cubicBezTo>
                  <a:pt x="12158" y="6675"/>
                  <a:pt x="11924" y="6530"/>
                  <a:pt x="12127" y="6623"/>
                </a:cubicBezTo>
                <a:cubicBezTo>
                  <a:pt x="12470" y="6779"/>
                  <a:pt x="12937" y="6972"/>
                  <a:pt x="13358" y="7086"/>
                </a:cubicBezTo>
                <a:cubicBezTo>
                  <a:pt x="13597" y="7148"/>
                  <a:pt x="13868" y="7200"/>
                  <a:pt x="14112" y="7247"/>
                </a:cubicBezTo>
                <a:cubicBezTo>
                  <a:pt x="14741" y="7361"/>
                  <a:pt x="15291" y="7356"/>
                  <a:pt x="16014" y="7387"/>
                </a:cubicBezTo>
                <a:cubicBezTo>
                  <a:pt x="16419" y="7408"/>
                  <a:pt x="17281" y="7408"/>
                  <a:pt x="17645" y="7387"/>
                </a:cubicBezTo>
                <a:cubicBezTo>
                  <a:pt x="17640" y="7387"/>
                  <a:pt x="17983" y="7398"/>
                  <a:pt x="17983" y="7356"/>
                </a:cubicBezTo>
                <a:cubicBezTo>
                  <a:pt x="17983" y="7346"/>
                  <a:pt x="17718" y="7309"/>
                  <a:pt x="17692" y="7309"/>
                </a:cubicBezTo>
                <a:cubicBezTo>
                  <a:pt x="17661" y="7309"/>
                  <a:pt x="17635" y="7340"/>
                  <a:pt x="17614" y="7340"/>
                </a:cubicBezTo>
                <a:cubicBezTo>
                  <a:pt x="17494" y="7351"/>
                  <a:pt x="17333" y="7330"/>
                  <a:pt x="17183" y="7325"/>
                </a:cubicBezTo>
                <a:cubicBezTo>
                  <a:pt x="16564" y="7299"/>
                  <a:pt x="15858" y="7314"/>
                  <a:pt x="15198" y="7263"/>
                </a:cubicBezTo>
                <a:cubicBezTo>
                  <a:pt x="14969" y="7242"/>
                  <a:pt x="14668" y="7169"/>
                  <a:pt x="14429" y="7133"/>
                </a:cubicBezTo>
                <a:cubicBezTo>
                  <a:pt x="14403" y="7122"/>
                  <a:pt x="14335" y="7153"/>
                  <a:pt x="14335" y="7117"/>
                </a:cubicBezTo>
                <a:cubicBezTo>
                  <a:pt x="14304" y="7107"/>
                  <a:pt x="14242" y="7138"/>
                  <a:pt x="14236" y="7101"/>
                </a:cubicBezTo>
                <a:cubicBezTo>
                  <a:pt x="14210" y="7091"/>
                  <a:pt x="14143" y="7122"/>
                  <a:pt x="14143" y="7086"/>
                </a:cubicBezTo>
                <a:cubicBezTo>
                  <a:pt x="14039" y="7101"/>
                  <a:pt x="14106" y="7034"/>
                  <a:pt x="14143" y="7086"/>
                </a:cubicBezTo>
                <a:cubicBezTo>
                  <a:pt x="14169" y="7096"/>
                  <a:pt x="14236" y="7065"/>
                  <a:pt x="14236" y="7101"/>
                </a:cubicBezTo>
                <a:cubicBezTo>
                  <a:pt x="14268" y="7112"/>
                  <a:pt x="14330" y="7081"/>
                  <a:pt x="14335" y="7117"/>
                </a:cubicBezTo>
                <a:cubicBezTo>
                  <a:pt x="14361" y="7127"/>
                  <a:pt x="14429" y="7096"/>
                  <a:pt x="14429" y="7133"/>
                </a:cubicBezTo>
                <a:cubicBezTo>
                  <a:pt x="14470" y="7117"/>
                  <a:pt x="14637" y="7164"/>
                  <a:pt x="14668" y="7164"/>
                </a:cubicBezTo>
                <a:cubicBezTo>
                  <a:pt x="14829" y="7179"/>
                  <a:pt x="14564" y="7122"/>
                  <a:pt x="14413" y="7101"/>
                </a:cubicBezTo>
                <a:cubicBezTo>
                  <a:pt x="14257" y="7075"/>
                  <a:pt x="14169" y="7060"/>
                  <a:pt x="14060" y="7055"/>
                </a:cubicBezTo>
                <a:cubicBezTo>
                  <a:pt x="14008" y="7101"/>
                  <a:pt x="13940" y="7034"/>
                  <a:pt x="14060" y="7055"/>
                </a:cubicBezTo>
                <a:cubicBezTo>
                  <a:pt x="13862" y="6997"/>
                  <a:pt x="14304" y="7055"/>
                  <a:pt x="14429" y="7070"/>
                </a:cubicBezTo>
                <a:cubicBezTo>
                  <a:pt x="14631" y="7096"/>
                  <a:pt x="14824" y="7143"/>
                  <a:pt x="15037" y="7148"/>
                </a:cubicBezTo>
                <a:cubicBezTo>
                  <a:pt x="15260" y="7159"/>
                  <a:pt x="15395" y="7138"/>
                  <a:pt x="15645" y="7148"/>
                </a:cubicBezTo>
                <a:cubicBezTo>
                  <a:pt x="16492" y="7190"/>
                  <a:pt x="17500" y="7210"/>
                  <a:pt x="18175" y="7117"/>
                </a:cubicBezTo>
                <a:cubicBezTo>
                  <a:pt x="18399" y="7086"/>
                  <a:pt x="18617" y="7034"/>
                  <a:pt x="18830" y="7003"/>
                </a:cubicBezTo>
                <a:cubicBezTo>
                  <a:pt x="19074" y="6972"/>
                  <a:pt x="19313" y="6966"/>
                  <a:pt x="19500" y="6909"/>
                </a:cubicBezTo>
                <a:cubicBezTo>
                  <a:pt x="19511" y="6904"/>
                  <a:pt x="19547" y="6868"/>
                  <a:pt x="19599" y="6847"/>
                </a:cubicBezTo>
                <a:cubicBezTo>
                  <a:pt x="19573" y="6857"/>
                  <a:pt x="19739" y="6847"/>
                  <a:pt x="19693" y="6795"/>
                </a:cubicBezTo>
              </a:path>
            </a:pathLst>
          </a:custGeom>
          <a:solidFill>
            <a:schemeClr val="bg1">
              <a:lumMod val="95000"/>
            </a:schemeClr>
          </a:solidFill>
          <a:ln>
            <a:noFill/>
          </a:ln>
          <a:effectLst/>
        </p:spPr>
        <p:txBody>
          <a:bodyPr wrap="none" anchor="ctr"/>
          <a:lstStyle/>
          <a:p>
            <a:endParaRPr lang="en-US" sz="506"/>
          </a:p>
        </p:txBody>
      </p:sp>
      <p:sp>
        <p:nvSpPr>
          <p:cNvPr id="2" name="Rectangle 1"/>
          <p:cNvSpPr/>
          <p:nvPr/>
        </p:nvSpPr>
        <p:spPr>
          <a:xfrm>
            <a:off x="1002691" y="908620"/>
            <a:ext cx="7497952" cy="646331"/>
          </a:xfrm>
          <a:prstGeom prst="rect">
            <a:avLst/>
          </a:prstGeom>
        </p:spPr>
        <p:txBody>
          <a:bodyPr wrap="square">
            <a:spAutoFit/>
          </a:bodyPr>
          <a:lstStyle/>
          <a:p>
            <a:r>
              <a:rPr lang="en-US" sz="1800">
                <a:solidFill>
                  <a:schemeClr val="tx2">
                    <a:lumMod val="90000"/>
                    <a:lumOff val="10000"/>
                  </a:schemeClr>
                </a:solidFill>
                <a:latin typeface="Cambria" pitchFamily="18" charset="0"/>
              </a:rPr>
              <a:t>Khai Báo String Array: dùng thẻ </a:t>
            </a:r>
            <a:r>
              <a:rPr lang="en-US" sz="1800" i="1">
                <a:solidFill>
                  <a:schemeClr val="tx2">
                    <a:lumMod val="90000"/>
                    <a:lumOff val="10000"/>
                  </a:schemeClr>
                </a:solidFill>
                <a:latin typeface="Cambria" pitchFamily="18" charset="0"/>
              </a:rPr>
              <a:t>string-array</a:t>
            </a:r>
          </a:p>
          <a:p>
            <a:endParaRPr lang="en-US" sz="1800" dirty="0">
              <a:solidFill>
                <a:schemeClr val="tx2">
                  <a:lumMod val="90000"/>
                  <a:lumOff val="10000"/>
                </a:schemeClr>
              </a:solidFill>
              <a:latin typeface="Cambria" pitchFamily="18" charset="0"/>
            </a:endParaRPr>
          </a:p>
        </p:txBody>
      </p:sp>
      <p:pic>
        <p:nvPicPr>
          <p:cNvPr id="12" name="Picture 11"/>
          <p:cNvPicPr>
            <a:picLocks noChangeAspect="1"/>
          </p:cNvPicPr>
          <p:nvPr/>
        </p:nvPicPr>
        <p:blipFill>
          <a:blip r:embed="rId4"/>
          <a:stretch>
            <a:fillRect/>
          </a:stretch>
        </p:blipFill>
        <p:spPr>
          <a:xfrm>
            <a:off x="2665692" y="1496171"/>
            <a:ext cx="4171950" cy="1666875"/>
          </a:xfrm>
          <a:prstGeom prst="rect">
            <a:avLst/>
          </a:prstGeom>
        </p:spPr>
      </p:pic>
      <p:sp>
        <p:nvSpPr>
          <p:cNvPr id="4" name="Rectangle 3"/>
          <p:cNvSpPr/>
          <p:nvPr/>
        </p:nvSpPr>
        <p:spPr>
          <a:xfrm>
            <a:off x="1002689" y="3362704"/>
            <a:ext cx="7298829" cy="1200329"/>
          </a:xfrm>
          <a:prstGeom prst="rect">
            <a:avLst/>
          </a:prstGeom>
        </p:spPr>
        <p:txBody>
          <a:bodyPr wrap="square">
            <a:spAutoFit/>
          </a:bodyPr>
          <a:lstStyle/>
          <a:p>
            <a:pPr algn="just"/>
            <a:r>
              <a:rPr lang="en-US" sz="1800" b="1">
                <a:solidFill>
                  <a:schemeClr val="tx2">
                    <a:lumMod val="90000"/>
                    <a:lumOff val="10000"/>
                  </a:schemeClr>
                </a:solidFill>
                <a:latin typeface="Cambria" pitchFamily="18" charset="0"/>
              </a:rPr>
              <a:t>Truy Xuất Đến String Array</a:t>
            </a:r>
            <a:r>
              <a:rPr lang="en-US" sz="1800">
                <a:solidFill>
                  <a:schemeClr val="tx2">
                    <a:lumMod val="90000"/>
                    <a:lumOff val="10000"/>
                  </a:schemeClr>
                </a:solidFill>
                <a:latin typeface="Cambria" pitchFamily="18" charset="0"/>
              </a:rPr>
              <a:t>:</a:t>
            </a:r>
          </a:p>
          <a:p>
            <a:pPr algn="just"/>
            <a:r>
              <a:rPr lang="en-US" sz="1800" smtClean="0">
                <a:solidFill>
                  <a:schemeClr val="tx2">
                    <a:lumMod val="90000"/>
                    <a:lumOff val="10000"/>
                  </a:schemeClr>
                </a:solidFill>
                <a:latin typeface="Cambria" pitchFamily="18" charset="0"/>
              </a:rPr>
              <a:t>	Thông </a:t>
            </a:r>
            <a:r>
              <a:rPr lang="en-US" sz="1800">
                <a:solidFill>
                  <a:schemeClr val="tx2">
                    <a:lumMod val="90000"/>
                    <a:lumOff val="10000"/>
                  </a:schemeClr>
                </a:solidFill>
                <a:latin typeface="Cambria" pitchFamily="18" charset="0"/>
              </a:rPr>
              <a:t>qua java code bằng hàm </a:t>
            </a:r>
            <a:r>
              <a:rPr lang="en-US" sz="1800" i="1">
                <a:solidFill>
                  <a:schemeClr val="tx2">
                    <a:lumMod val="90000"/>
                    <a:lumOff val="10000"/>
                  </a:schemeClr>
                </a:solidFill>
                <a:latin typeface="Cambria" pitchFamily="18" charset="0"/>
              </a:rPr>
              <a:t>getResources().getStringArray()</a:t>
            </a:r>
            <a:r>
              <a:rPr lang="en-US" sz="1800">
                <a:solidFill>
                  <a:schemeClr val="tx2">
                    <a:lumMod val="90000"/>
                    <a:lumOff val="10000"/>
                  </a:schemeClr>
                </a:solidFill>
                <a:latin typeface="Cambria" pitchFamily="18" charset="0"/>
              </a:rPr>
              <a:t>, hàm này sẽ trả về kết quả là mảng </a:t>
            </a:r>
            <a:r>
              <a:rPr lang="en-US" sz="1800" i="1">
                <a:solidFill>
                  <a:schemeClr val="tx2">
                    <a:lumMod val="90000"/>
                    <a:lumOff val="10000"/>
                  </a:schemeClr>
                </a:solidFill>
                <a:latin typeface="Cambria" pitchFamily="18" charset="0"/>
              </a:rPr>
              <a:t>String</a:t>
            </a:r>
            <a:r>
              <a:rPr lang="en-US" sz="1800" i="1" smtClean="0">
                <a:solidFill>
                  <a:schemeClr val="tx2">
                    <a:lumMod val="90000"/>
                    <a:lumOff val="10000"/>
                  </a:schemeClr>
                </a:solidFill>
                <a:latin typeface="Cambria" pitchFamily="18" charset="0"/>
              </a:rPr>
              <a:t>[]</a:t>
            </a:r>
            <a:r>
              <a:rPr lang="en-US" sz="1800" smtClean="0">
                <a:solidFill>
                  <a:schemeClr val="tx2">
                    <a:lumMod val="90000"/>
                    <a:lumOff val="10000"/>
                  </a:schemeClr>
                </a:solidFill>
                <a:latin typeface="Cambria" pitchFamily="18" charset="0"/>
              </a:rPr>
              <a:t>. Tham </a:t>
            </a:r>
            <a:r>
              <a:rPr lang="en-US" sz="1800">
                <a:solidFill>
                  <a:schemeClr val="tx2">
                    <a:lumMod val="90000"/>
                    <a:lumOff val="10000"/>
                  </a:schemeClr>
                </a:solidFill>
                <a:latin typeface="Cambria" pitchFamily="18" charset="0"/>
              </a:rPr>
              <a:t>số truyền vào cho </a:t>
            </a:r>
            <a:r>
              <a:rPr lang="en-US" sz="1800" i="1">
                <a:solidFill>
                  <a:schemeClr val="tx2">
                    <a:lumMod val="90000"/>
                    <a:lumOff val="10000"/>
                  </a:schemeClr>
                </a:solidFill>
                <a:latin typeface="Cambria" pitchFamily="18" charset="0"/>
              </a:rPr>
              <a:t>getStringArray()</a:t>
            </a:r>
            <a:r>
              <a:rPr lang="en-US" sz="1800">
                <a:solidFill>
                  <a:schemeClr val="tx2">
                    <a:lumMod val="90000"/>
                    <a:lumOff val="10000"/>
                  </a:schemeClr>
                </a:solidFill>
                <a:latin typeface="Cambria" pitchFamily="18" charset="0"/>
              </a:rPr>
              <a:t> là </a:t>
            </a:r>
            <a:r>
              <a:rPr lang="en-US" sz="1800" i="1">
                <a:solidFill>
                  <a:schemeClr val="tx2">
                    <a:lumMod val="90000"/>
                    <a:lumOff val="10000"/>
                  </a:schemeClr>
                </a:solidFill>
                <a:latin typeface="Cambria" pitchFamily="18" charset="0"/>
              </a:rPr>
              <a:t>R.array.tên_string_array</a:t>
            </a:r>
            <a:r>
              <a:rPr lang="en-US" sz="1800">
                <a:solidFill>
                  <a:schemeClr val="tx2">
                    <a:lumMod val="90000"/>
                    <a:lumOff val="10000"/>
                  </a:schemeClr>
                </a:solidFill>
                <a:latin typeface="Cambria" pitchFamily="18" charset="0"/>
              </a:rPr>
              <a:t>. </a:t>
            </a:r>
            <a:endParaRPr lang="en-US" sz="1800" dirty="0">
              <a:solidFill>
                <a:schemeClr val="tx2">
                  <a:lumMod val="90000"/>
                  <a:lumOff val="10000"/>
                </a:schemeClr>
              </a:solidFill>
              <a:latin typeface="Cambria" pitchFamily="18" charset="0"/>
            </a:endParaRPr>
          </a:p>
        </p:txBody>
      </p:sp>
    </p:spTree>
    <p:extLst>
      <p:ext uri="{BB962C8B-B14F-4D97-AF65-F5344CB8AC3E}">
        <p14:creationId xmlns:p14="http://schemas.microsoft.com/office/powerpoint/2010/main" val="30623601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106" y="1119130"/>
            <a:ext cx="9072081" cy="1169551"/>
          </a:xfrm>
          <a:prstGeom prst="rect">
            <a:avLst/>
          </a:prstGeom>
          <a:noFill/>
        </p:spPr>
        <p:txBody>
          <a:bodyPr wrap="square" rtlCol="0">
            <a:spAutoFit/>
          </a:bodyPr>
          <a:lstStyle/>
          <a:p>
            <a:pPr algn="ctr"/>
            <a:r>
              <a:rPr lang="en-US" sz="3500" b="1" spc="113" smtClean="0">
                <a:solidFill>
                  <a:schemeClr val="tx2"/>
                </a:solidFill>
                <a:effectLst>
                  <a:outerShdw blurRad="38100" dist="38100" dir="2700000" algn="tl">
                    <a:srgbClr val="000000">
                      <a:alpha val="43137"/>
                    </a:srgbClr>
                  </a:outerShdw>
                </a:effectLst>
                <a:latin typeface="Cambria" pitchFamily="18" charset="0"/>
                <a:ea typeface="Nunito Bold" charset="0"/>
                <a:cs typeface="Nunito Bold" charset="0"/>
              </a:rPr>
              <a:t>THANKS FOR </a:t>
            </a:r>
          </a:p>
          <a:p>
            <a:pPr algn="ctr"/>
            <a:r>
              <a:rPr lang="en-US" sz="3500" b="1" spc="113" smtClean="0">
                <a:solidFill>
                  <a:schemeClr val="tx2"/>
                </a:solidFill>
                <a:effectLst>
                  <a:outerShdw blurRad="38100" dist="38100" dir="2700000" algn="tl">
                    <a:srgbClr val="000000">
                      <a:alpha val="43137"/>
                    </a:srgbClr>
                  </a:outerShdw>
                </a:effectLst>
                <a:latin typeface="Cambria" pitchFamily="18" charset="0"/>
                <a:ea typeface="Nunito Bold" charset="0"/>
                <a:cs typeface="Nunito Bold" charset="0"/>
              </a:rPr>
              <a:t>WATCHING &amp; LISTENING!!!</a:t>
            </a:r>
            <a:endParaRPr lang="en-US" sz="3500" b="1" spc="113" dirty="0">
              <a:solidFill>
                <a:schemeClr val="tx2"/>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84009" y="2288683"/>
            <a:ext cx="2397600" cy="2466106"/>
          </a:xfrm>
          <a:prstGeom prst="rect">
            <a:avLst/>
          </a:prstGeom>
        </p:spPr>
      </p:pic>
    </p:spTree>
    <p:extLst>
      <p:ext uri="{BB962C8B-B14F-4D97-AF65-F5344CB8AC3E}">
        <p14:creationId xmlns:p14="http://schemas.microsoft.com/office/powerpoint/2010/main" val="952557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494EB-2F92-B94C-A7C2-379345BD66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344931">
            <a:off x="73269" y="591967"/>
            <a:ext cx="5080408" cy="3624024"/>
          </a:xfrm>
          <a:prstGeom prst="rect">
            <a:avLst/>
          </a:prstGeom>
        </p:spPr>
      </p:pic>
      <p:sp>
        <p:nvSpPr>
          <p:cNvPr id="7" name="TextBox 6">
            <a:extLst>
              <a:ext uri="{FF2B5EF4-FFF2-40B4-BE49-F238E27FC236}">
                <a16:creationId xmlns:a16="http://schemas.microsoft.com/office/drawing/2014/main" id="{FFA26167-061E-D947-8B3D-1681BDC33670}"/>
              </a:ext>
            </a:extLst>
          </p:cNvPr>
          <p:cNvSpPr txBox="1"/>
          <p:nvPr/>
        </p:nvSpPr>
        <p:spPr>
          <a:xfrm>
            <a:off x="209974" y="1853688"/>
            <a:ext cx="4969560" cy="2077492"/>
          </a:xfrm>
          <a:prstGeom prst="rect">
            <a:avLst/>
          </a:prstGeom>
          <a:noFill/>
          <a:ln>
            <a:noFill/>
          </a:ln>
        </p:spPr>
        <p:txBody>
          <a:bodyPr wrap="square" rtlCol="0">
            <a:spAutoFit/>
          </a:bodyPr>
          <a:lstStyle/>
          <a:p>
            <a:pPr algn="ctr"/>
            <a:r>
              <a:rPr lang="vi-VN" sz="4300" b="1" smtClean="0">
                <a:solidFill>
                  <a:schemeClr val="bg1"/>
                </a:solidFill>
                <a:effectLst>
                  <a:outerShdw blurRad="38100" dist="38100" dir="2700000" algn="tl">
                    <a:srgbClr val="000000">
                      <a:alpha val="43137"/>
                    </a:srgbClr>
                  </a:outerShdw>
                </a:effectLst>
                <a:latin typeface="Cambria" pitchFamily="18" charset="0"/>
              </a:rPr>
              <a:t>C</a:t>
            </a:r>
            <a:r>
              <a:rPr lang="en-US" sz="4300" b="1" smtClean="0">
                <a:solidFill>
                  <a:schemeClr val="bg1"/>
                </a:solidFill>
                <a:effectLst>
                  <a:outerShdw blurRad="38100" dist="38100" dir="2700000" algn="tl">
                    <a:srgbClr val="000000">
                      <a:alpha val="43137"/>
                    </a:srgbClr>
                  </a:outerShdw>
                </a:effectLst>
                <a:latin typeface="Cambria" pitchFamily="18" charset="0"/>
              </a:rPr>
              <a:t>olor: </a:t>
            </a:r>
            <a:r>
              <a:rPr lang="vi-VN" sz="4300" b="1">
                <a:solidFill>
                  <a:schemeClr val="bg1"/>
                </a:solidFill>
                <a:effectLst>
                  <a:outerShdw blurRad="38100" dist="38100" dir="2700000" algn="tl">
                    <a:srgbClr val="000000">
                      <a:alpha val="43137"/>
                    </a:srgbClr>
                  </a:outerShdw>
                </a:effectLst>
                <a:latin typeface="Cambria" pitchFamily="18" charset="0"/>
              </a:rPr>
              <a:t>Hệ Màu ARGB</a:t>
            </a:r>
            <a:br>
              <a:rPr lang="vi-VN" sz="4300" b="1">
                <a:solidFill>
                  <a:schemeClr val="bg1"/>
                </a:solidFill>
                <a:effectLst>
                  <a:outerShdw blurRad="38100" dist="38100" dir="2700000" algn="tl">
                    <a:srgbClr val="000000">
                      <a:alpha val="43137"/>
                    </a:srgbClr>
                  </a:outerShdw>
                </a:effectLst>
                <a:latin typeface="Cambria" pitchFamily="18" charset="0"/>
              </a:rPr>
            </a:br>
            <a:endParaRPr lang="en-US" sz="4300" b="1" dirty="0">
              <a:solidFill>
                <a:schemeClr val="bg1"/>
              </a:solidFill>
              <a:effectLst>
                <a:outerShdw blurRad="38100" dist="38100" dir="2700000" algn="tl">
                  <a:srgbClr val="000000">
                    <a:alpha val="43137"/>
                  </a:srgbClr>
                </a:outerShdw>
              </a:effectLst>
              <a:latin typeface="Cambria" pitchFamily="18" charset="0"/>
              <a:ea typeface="Nunito Black" charset="0"/>
              <a:cs typeface="Nunito Black" charset="0"/>
            </a:endParaRPr>
          </a:p>
        </p:txBody>
      </p:sp>
      <p:sp>
        <p:nvSpPr>
          <p:cNvPr id="13" name="TextBox 12">
            <a:extLst>
              <a:ext uri="{FF2B5EF4-FFF2-40B4-BE49-F238E27FC236}">
                <a16:creationId xmlns:a16="http://schemas.microsoft.com/office/drawing/2014/main" id="{52097C74-47E3-8641-B7A9-8841213445E6}"/>
              </a:ext>
            </a:extLst>
          </p:cNvPr>
          <p:cNvSpPr txBox="1"/>
          <p:nvPr/>
        </p:nvSpPr>
        <p:spPr>
          <a:xfrm>
            <a:off x="4983584" y="1369749"/>
            <a:ext cx="3794655" cy="2462213"/>
          </a:xfrm>
          <a:prstGeom prst="rect">
            <a:avLst/>
          </a:prstGeom>
          <a:noFill/>
        </p:spPr>
        <p:txBody>
          <a:bodyPr wrap="square" rtlCol="0">
            <a:spAutoFit/>
          </a:bodyPr>
          <a:lstStyle/>
          <a:p>
            <a:pPr algn="just"/>
            <a:r>
              <a:rPr lang="vi-VN" sz="2200">
                <a:solidFill>
                  <a:schemeClr val="tx1">
                    <a:lumMod val="50000"/>
                  </a:schemeClr>
                </a:solidFill>
                <a:latin typeface="Cambria" pitchFamily="18" charset="0"/>
              </a:rPr>
              <a:t>Đây không phải là một hệ màu mới, mà chỉ là một dạng mở rộng hơn của RGB, nhưng khi này hệ thống cho phép chúng ta điều khiển được</a:t>
            </a:r>
            <a:r>
              <a:rPr lang="vi-VN" sz="2200">
                <a:latin typeface="Cambria" pitchFamily="18" charset="0"/>
              </a:rPr>
              <a:t> </a:t>
            </a:r>
            <a:r>
              <a:rPr lang="vi-VN" sz="2200" b="1" i="1">
                <a:solidFill>
                  <a:schemeClr val="tx2">
                    <a:lumMod val="60000"/>
                    <a:lumOff val="40000"/>
                  </a:schemeClr>
                </a:solidFill>
                <a:latin typeface="Cambria" pitchFamily="18" charset="0"/>
              </a:rPr>
              <a:t>Độ trong suốt của RGB</a:t>
            </a:r>
            <a:r>
              <a:rPr lang="vi-VN" sz="2200">
                <a:solidFill>
                  <a:schemeClr val="tx2">
                    <a:lumMod val="60000"/>
                    <a:lumOff val="40000"/>
                  </a:schemeClr>
                </a:solidFill>
                <a:latin typeface="Cambria" pitchFamily="18" charset="0"/>
              </a:rPr>
              <a:t> </a:t>
            </a:r>
            <a:r>
              <a:rPr lang="vi-VN" sz="2200">
                <a:solidFill>
                  <a:schemeClr val="tx1">
                    <a:lumMod val="50000"/>
                  </a:schemeClr>
                </a:solidFill>
                <a:latin typeface="Cambria" pitchFamily="18" charset="0"/>
              </a:rPr>
              <a:t>thông qua giá trị </a:t>
            </a:r>
            <a:r>
              <a:rPr lang="vi-VN" sz="2200" b="1" i="1">
                <a:solidFill>
                  <a:schemeClr val="tx1">
                    <a:lumMod val="50000"/>
                  </a:schemeClr>
                </a:solidFill>
                <a:latin typeface="Cambria" pitchFamily="18" charset="0"/>
              </a:rPr>
              <a:t>A</a:t>
            </a:r>
            <a:r>
              <a:rPr lang="vi-VN" sz="2200">
                <a:solidFill>
                  <a:schemeClr val="tx1">
                    <a:lumMod val="50000"/>
                  </a:schemeClr>
                </a:solidFill>
                <a:latin typeface="Cambria" pitchFamily="18" charset="0"/>
              </a:rPr>
              <a:t>, viết tắt cho chữ </a:t>
            </a:r>
            <a:r>
              <a:rPr lang="vi-VN" sz="2200" b="1" i="1">
                <a:solidFill>
                  <a:schemeClr val="tx1">
                    <a:lumMod val="50000"/>
                  </a:schemeClr>
                </a:solidFill>
                <a:latin typeface="Cambria" pitchFamily="18" charset="0"/>
              </a:rPr>
              <a:t>Alpha</a:t>
            </a:r>
            <a:r>
              <a:rPr lang="vi-VN" sz="2200">
                <a:solidFill>
                  <a:schemeClr val="tx1">
                    <a:lumMod val="50000"/>
                  </a:schemeClr>
                </a:solidFill>
                <a:latin typeface="Cambria" pitchFamily="18" charset="0"/>
              </a:rPr>
              <a:t>. </a:t>
            </a:r>
          </a:p>
        </p:txBody>
      </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55631" y="35462"/>
            <a:ext cx="584543" cy="601245"/>
          </a:xfrm>
          <a:prstGeom prst="rect">
            <a:avLst/>
          </a:prstGeom>
        </p:spPr>
      </p:pic>
    </p:spTree>
    <p:extLst>
      <p:ext uri="{BB962C8B-B14F-4D97-AF65-F5344CB8AC3E}">
        <p14:creationId xmlns:p14="http://schemas.microsoft.com/office/powerpoint/2010/main" val="2023538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4A9D2-2581-ED40-8DFF-15BC21499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14898">
            <a:off x="5714049" y="-2695039"/>
            <a:ext cx="5197737" cy="5143500"/>
          </a:xfrm>
          <a:prstGeom prst="rect">
            <a:avLst/>
          </a:prstGeom>
        </p:spPr>
      </p:pic>
      <p:sp>
        <p:nvSpPr>
          <p:cNvPr id="12" name="TextBox 11">
            <a:extLst>
              <a:ext uri="{FF2B5EF4-FFF2-40B4-BE49-F238E27FC236}">
                <a16:creationId xmlns:a16="http://schemas.microsoft.com/office/drawing/2014/main" id="{85466362-2756-9741-8C0C-026417C1D137}"/>
              </a:ext>
            </a:extLst>
          </p:cNvPr>
          <p:cNvSpPr txBox="1"/>
          <p:nvPr/>
        </p:nvSpPr>
        <p:spPr>
          <a:xfrm>
            <a:off x="351804" y="178169"/>
            <a:ext cx="7399718" cy="584775"/>
          </a:xfrm>
          <a:prstGeom prst="rect">
            <a:avLst/>
          </a:prstGeom>
          <a:noFill/>
        </p:spPr>
        <p:txBody>
          <a:bodyPr wrap="none" rtlCol="0">
            <a:spAutoFit/>
          </a:bodyPr>
          <a:lstStyle/>
          <a:p>
            <a:r>
              <a:rPr lang="vi-VN" sz="3200" b="1">
                <a:solidFill>
                  <a:srgbClr val="002060"/>
                </a:solidFill>
                <a:effectLst>
                  <a:outerShdw blurRad="38100" dist="38100" dir="2700000" algn="tl">
                    <a:srgbClr val="000000">
                      <a:alpha val="43137"/>
                    </a:srgbClr>
                  </a:outerShdw>
                </a:effectLst>
                <a:latin typeface="Cambria" pitchFamily="18" charset="0"/>
              </a:rPr>
              <a:t>Color</a:t>
            </a:r>
            <a:r>
              <a:rPr lang="en-US" sz="3200">
                <a:solidFill>
                  <a:srgbClr val="002060"/>
                </a:solidFill>
                <a:effectLst>
                  <a:outerShdw blurRad="38100" dist="38100" dir="2700000" algn="tl">
                    <a:srgbClr val="000000">
                      <a:alpha val="43137"/>
                    </a:srgbClr>
                  </a:outerShdw>
                </a:effectLst>
                <a:latin typeface="Cambria" pitchFamily="18" charset="0"/>
              </a:rPr>
              <a:t> - </a:t>
            </a:r>
            <a:r>
              <a:rPr lang="vi-VN" sz="3200">
                <a:solidFill>
                  <a:srgbClr val="002060"/>
                </a:solidFill>
                <a:effectLst>
                  <a:outerShdw blurRad="38100" dist="38100" dir="2700000" algn="tl">
                    <a:srgbClr val="000000">
                      <a:alpha val="43137"/>
                    </a:srgbClr>
                  </a:outerShdw>
                </a:effectLst>
                <a:latin typeface="Cambria" pitchFamily="18" charset="0"/>
              </a:rPr>
              <a:t>Biểu Diễn Màu Sắc Trong Android</a:t>
            </a:r>
            <a:endParaRPr lang="en-US" sz="3200" spc="113" dirty="0">
              <a:solidFill>
                <a:srgbClr val="002060"/>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 name="Rectangle 1"/>
          <p:cNvSpPr/>
          <p:nvPr/>
        </p:nvSpPr>
        <p:spPr>
          <a:xfrm>
            <a:off x="228513" y="954397"/>
            <a:ext cx="8453150" cy="1569660"/>
          </a:xfrm>
          <a:prstGeom prst="rect">
            <a:avLst/>
          </a:prstGeom>
        </p:spPr>
        <p:txBody>
          <a:bodyPr wrap="square">
            <a:spAutoFit/>
          </a:bodyPr>
          <a:lstStyle/>
          <a:p>
            <a:pPr algn="just"/>
            <a:r>
              <a:rPr lang="vi-VN" sz="1600">
                <a:solidFill>
                  <a:srgbClr val="303030"/>
                </a:solidFill>
                <a:latin typeface="Cambria" pitchFamily="18" charset="0"/>
              </a:rPr>
              <a:t>Đầu tiên, để hệ thống biết bạn đang biểu diễn màu sắc, thì bạn phải gõ ký tự </a:t>
            </a:r>
            <a:r>
              <a:rPr lang="vi-VN" sz="1600" i="1" smtClean="0">
                <a:solidFill>
                  <a:srgbClr val="003573"/>
                </a:solidFill>
                <a:latin typeface="Cambria" pitchFamily="18" charset="0"/>
              </a:rPr>
              <a:t>#</a:t>
            </a:r>
            <a:r>
              <a:rPr lang="vi-VN" sz="1600" smtClean="0">
                <a:solidFill>
                  <a:srgbClr val="303030"/>
                </a:solidFill>
                <a:latin typeface="Cambria" pitchFamily="18" charset="0"/>
              </a:rPr>
              <a:t>.</a:t>
            </a:r>
          </a:p>
          <a:p>
            <a:pPr algn="just"/>
            <a:endParaRPr lang="vi-VN" sz="1600">
              <a:solidFill>
                <a:srgbClr val="303030"/>
              </a:solidFill>
              <a:latin typeface="Cambria" pitchFamily="18" charset="0"/>
            </a:endParaRPr>
          </a:p>
          <a:p>
            <a:pPr algn="just"/>
            <a:r>
              <a:rPr lang="vi-VN" sz="1600" smtClean="0">
                <a:solidFill>
                  <a:srgbClr val="303030"/>
                </a:solidFill>
                <a:latin typeface="Cambria" pitchFamily="18" charset="0"/>
              </a:rPr>
              <a:t>Với </a:t>
            </a:r>
            <a:r>
              <a:rPr lang="vi-VN" sz="1600">
                <a:solidFill>
                  <a:srgbClr val="303030"/>
                </a:solidFill>
                <a:latin typeface="Cambria" pitchFamily="18" charset="0"/>
              </a:rPr>
              <a:t>mỗi loại A, R, G, B bạn dùng một giá trị </a:t>
            </a:r>
            <a:r>
              <a:rPr lang="vi-VN" sz="1600" b="1" i="1">
                <a:solidFill>
                  <a:srgbClr val="846A00"/>
                </a:solidFill>
                <a:latin typeface="Cambria" pitchFamily="18" charset="0"/>
              </a:rPr>
              <a:t>Hexa</a:t>
            </a:r>
            <a:r>
              <a:rPr lang="vi-VN" sz="1600">
                <a:solidFill>
                  <a:srgbClr val="303030"/>
                </a:solidFill>
                <a:latin typeface="Cambria" pitchFamily="18" charset="0"/>
              </a:rPr>
              <a:t> để biểu diễn độ lớn, giá trị này được biểu diễn bằng hai ký tự, từ </a:t>
            </a:r>
            <a:r>
              <a:rPr lang="vi-VN" sz="1600" i="1">
                <a:solidFill>
                  <a:srgbClr val="003573"/>
                </a:solidFill>
                <a:latin typeface="Cambria" pitchFamily="18" charset="0"/>
              </a:rPr>
              <a:t>00</a:t>
            </a:r>
            <a:r>
              <a:rPr lang="vi-VN" sz="1600">
                <a:solidFill>
                  <a:srgbClr val="303030"/>
                </a:solidFill>
                <a:latin typeface="Cambria" pitchFamily="18" charset="0"/>
              </a:rPr>
              <a:t> đến </a:t>
            </a:r>
            <a:r>
              <a:rPr lang="vi-VN" sz="1600" i="1" smtClean="0">
                <a:solidFill>
                  <a:srgbClr val="003573"/>
                </a:solidFill>
                <a:latin typeface="Cambria" pitchFamily="18" charset="0"/>
              </a:rPr>
              <a:t>FF.</a:t>
            </a:r>
          </a:p>
          <a:p>
            <a:pPr algn="just"/>
            <a:endParaRPr lang="vi-VN" sz="1600" i="1">
              <a:solidFill>
                <a:srgbClr val="003573"/>
              </a:solidFill>
              <a:latin typeface="Cambria" pitchFamily="18" charset="0"/>
            </a:endParaRPr>
          </a:p>
          <a:p>
            <a:pPr algn="just"/>
            <a:r>
              <a:rPr lang="vi-VN" sz="1600" smtClean="0">
                <a:solidFill>
                  <a:srgbClr val="303030"/>
                </a:solidFill>
                <a:latin typeface="Cambria" pitchFamily="18" charset="0"/>
              </a:rPr>
              <a:t>Như </a:t>
            </a:r>
            <a:r>
              <a:rPr lang="vi-VN" sz="1600">
                <a:solidFill>
                  <a:srgbClr val="303030"/>
                </a:solidFill>
                <a:latin typeface="Cambria" pitchFamily="18" charset="0"/>
              </a:rPr>
              <a:t>vậy theo sau ký tự </a:t>
            </a:r>
            <a:r>
              <a:rPr lang="vi-VN" sz="1600" i="1">
                <a:solidFill>
                  <a:srgbClr val="003573"/>
                </a:solidFill>
                <a:latin typeface="Cambria" pitchFamily="18" charset="0"/>
              </a:rPr>
              <a:t>#</a:t>
            </a:r>
            <a:r>
              <a:rPr lang="vi-VN" sz="1600">
                <a:solidFill>
                  <a:srgbClr val="303030"/>
                </a:solidFill>
                <a:latin typeface="Cambria" pitchFamily="18" charset="0"/>
              </a:rPr>
              <a:t> bạn sẽ phải biểu diễn bởi </a:t>
            </a:r>
            <a:r>
              <a:rPr lang="vi-VN" sz="1600" i="1">
                <a:solidFill>
                  <a:srgbClr val="003573"/>
                </a:solidFill>
                <a:latin typeface="Cambria" pitchFamily="18" charset="0"/>
              </a:rPr>
              <a:t>6</a:t>
            </a:r>
            <a:r>
              <a:rPr lang="vi-VN" sz="1600">
                <a:solidFill>
                  <a:srgbClr val="303030"/>
                </a:solidFill>
                <a:latin typeface="Cambria" pitchFamily="18" charset="0"/>
              </a:rPr>
              <a:t> hay </a:t>
            </a:r>
            <a:r>
              <a:rPr lang="vi-VN" sz="1600" i="1">
                <a:solidFill>
                  <a:srgbClr val="003573"/>
                </a:solidFill>
                <a:latin typeface="Cambria" pitchFamily="18" charset="0"/>
              </a:rPr>
              <a:t>8</a:t>
            </a:r>
            <a:r>
              <a:rPr lang="vi-VN" sz="1600">
                <a:solidFill>
                  <a:srgbClr val="303030"/>
                </a:solidFill>
                <a:latin typeface="Cambria" pitchFamily="18" charset="0"/>
              </a:rPr>
              <a:t> ký tự, tùy theo đó là RGB hay </a:t>
            </a:r>
            <a:r>
              <a:rPr lang="vi-VN" sz="1600" smtClean="0">
                <a:solidFill>
                  <a:srgbClr val="303030"/>
                </a:solidFill>
                <a:latin typeface="Cambria" pitchFamily="18" charset="0"/>
              </a:rPr>
              <a:t>ARGB.</a:t>
            </a:r>
            <a:endParaRPr lang="vi-VN" sz="1600">
              <a:solidFill>
                <a:srgbClr val="303030"/>
              </a:solidFill>
              <a:latin typeface="Cambria" pitchFamily="18" charset="0"/>
            </a:endParaRPr>
          </a:p>
        </p:txBody>
      </p:sp>
      <p:sp>
        <p:nvSpPr>
          <p:cNvPr id="4" name="Rectangle 3"/>
          <p:cNvSpPr/>
          <p:nvPr/>
        </p:nvSpPr>
        <p:spPr>
          <a:xfrm>
            <a:off x="281995" y="2903233"/>
            <a:ext cx="4243227" cy="1077218"/>
          </a:xfrm>
          <a:prstGeom prst="rect">
            <a:avLst/>
          </a:prstGeom>
        </p:spPr>
        <p:txBody>
          <a:bodyPr wrap="square">
            <a:spAutoFit/>
          </a:bodyPr>
          <a:lstStyle/>
          <a:p>
            <a:pPr algn="just"/>
            <a:r>
              <a:rPr lang="vi-VN" sz="1600">
                <a:solidFill>
                  <a:schemeClr val="accent6">
                    <a:lumMod val="25000"/>
                  </a:schemeClr>
                </a:solidFill>
                <a:latin typeface="Cambria" pitchFamily="18" charset="0"/>
              </a:rPr>
              <a:t> </a:t>
            </a:r>
            <a:r>
              <a:rPr lang="vi-VN" sz="1600" smtClean="0">
                <a:solidFill>
                  <a:schemeClr val="accent6">
                    <a:lumMod val="25000"/>
                  </a:schemeClr>
                </a:solidFill>
                <a:latin typeface="Cambria" pitchFamily="18" charset="0"/>
              </a:rPr>
              <a:t>   Ngoài ra, </a:t>
            </a:r>
            <a:r>
              <a:rPr lang="vi-VN" sz="1600">
                <a:solidFill>
                  <a:schemeClr val="accent6">
                    <a:lumMod val="25000"/>
                  </a:schemeClr>
                </a:solidFill>
                <a:latin typeface="Cambria" pitchFamily="18" charset="0"/>
              </a:rPr>
              <a:t>có thể biểu diễn thành dạng rút ngắn với </a:t>
            </a:r>
            <a:r>
              <a:rPr lang="vi-VN" sz="1600" i="1">
                <a:solidFill>
                  <a:schemeClr val="accent6">
                    <a:lumMod val="25000"/>
                  </a:schemeClr>
                </a:solidFill>
                <a:latin typeface="Cambria" pitchFamily="18" charset="0"/>
              </a:rPr>
              <a:t>3</a:t>
            </a:r>
            <a:r>
              <a:rPr lang="vi-VN" sz="1600">
                <a:solidFill>
                  <a:schemeClr val="accent6">
                    <a:lumMod val="25000"/>
                  </a:schemeClr>
                </a:solidFill>
                <a:latin typeface="Cambria" pitchFamily="18" charset="0"/>
              </a:rPr>
              <a:t> hay </a:t>
            </a:r>
            <a:r>
              <a:rPr lang="vi-VN" sz="1600" i="1" smtClean="0">
                <a:solidFill>
                  <a:schemeClr val="accent6">
                    <a:lumMod val="25000"/>
                  </a:schemeClr>
                </a:solidFill>
                <a:latin typeface="Cambria" pitchFamily="18" charset="0"/>
              </a:rPr>
              <a:t>4</a:t>
            </a:r>
            <a:r>
              <a:rPr lang="vi-VN" sz="1600" smtClean="0">
                <a:solidFill>
                  <a:schemeClr val="accent6">
                    <a:lumMod val="25000"/>
                  </a:schemeClr>
                </a:solidFill>
                <a:latin typeface="Cambria" pitchFamily="18" charset="0"/>
              </a:rPr>
              <a:t>, nếu </a:t>
            </a:r>
            <a:r>
              <a:rPr lang="vi-VN" sz="1600">
                <a:solidFill>
                  <a:schemeClr val="accent6">
                    <a:lumMod val="25000"/>
                  </a:schemeClr>
                </a:solidFill>
                <a:latin typeface="Cambria" pitchFamily="18" charset="0"/>
              </a:rPr>
              <a:t>như Hexa của tất cả các A, R, G, B đều là các </a:t>
            </a:r>
            <a:r>
              <a:rPr lang="vi-VN" sz="1600" i="1">
                <a:solidFill>
                  <a:schemeClr val="accent6">
                    <a:lumMod val="25000"/>
                  </a:schemeClr>
                </a:solidFill>
                <a:latin typeface="Cambria" pitchFamily="18" charset="0"/>
              </a:rPr>
              <a:t>cặp ký tự</a:t>
            </a:r>
            <a:r>
              <a:rPr lang="vi-VN" sz="1600">
                <a:solidFill>
                  <a:schemeClr val="accent6">
                    <a:lumMod val="25000"/>
                  </a:schemeClr>
                </a:solidFill>
                <a:latin typeface="Cambria" pitchFamily="18" charset="0"/>
              </a:rPr>
              <a:t>. </a:t>
            </a:r>
            <a:endParaRPr lang="vi-VN" sz="1600" smtClean="0">
              <a:solidFill>
                <a:schemeClr val="accent6">
                  <a:lumMod val="25000"/>
                </a:schemeClr>
              </a:solidFill>
              <a:latin typeface="Cambria" pitchFamily="18" charset="0"/>
            </a:endParaRPr>
          </a:p>
          <a:p>
            <a:pPr algn="just"/>
            <a:r>
              <a:rPr lang="vi-VN" sz="1600" smtClean="0">
                <a:solidFill>
                  <a:schemeClr val="accent6">
                    <a:lumMod val="25000"/>
                  </a:schemeClr>
                </a:solidFill>
                <a:latin typeface="Cambria" pitchFamily="18" charset="0"/>
              </a:rPr>
              <a:t>#</a:t>
            </a:r>
            <a:r>
              <a:rPr lang="vi-VN" sz="1600">
                <a:solidFill>
                  <a:schemeClr val="accent6">
                    <a:lumMod val="25000"/>
                  </a:schemeClr>
                </a:solidFill>
                <a:latin typeface="Cambria" pitchFamily="18" charset="0"/>
              </a:rPr>
              <a:t>FF0000 =&gt; </a:t>
            </a:r>
            <a:r>
              <a:rPr lang="vi-VN" sz="1600" i="1">
                <a:solidFill>
                  <a:schemeClr val="accent6">
                    <a:lumMod val="25000"/>
                  </a:schemeClr>
                </a:solidFill>
                <a:latin typeface="Cambria" pitchFamily="18" charset="0"/>
              </a:rPr>
              <a:t>#F00</a:t>
            </a:r>
            <a:r>
              <a:rPr lang="vi-VN" sz="1600">
                <a:solidFill>
                  <a:schemeClr val="accent6">
                    <a:lumMod val="25000"/>
                  </a:schemeClr>
                </a:solidFill>
                <a:latin typeface="Cambria" pitchFamily="18" charset="0"/>
              </a:rPr>
              <a:t>, </a:t>
            </a:r>
          </a:p>
        </p:txBody>
      </p:sp>
      <p:pic>
        <p:nvPicPr>
          <p:cNvPr id="16" name="Picture 6" descr="Ví dụ về một số cách biểu diễn mã màu trong Android">
            <a:hlinkClick r:id="rId4"/>
            <a:extLst>
              <a:ext uri="{FF2B5EF4-FFF2-40B4-BE49-F238E27FC236}">
                <a16:creationId xmlns:a16="http://schemas.microsoft.com/office/drawing/2014/main" id="{E62A394A-CC3E-411F-BF27-150A41246E0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25222" y="2616114"/>
            <a:ext cx="4618778" cy="25342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532" y="4463624"/>
            <a:ext cx="584543" cy="601245"/>
          </a:xfrm>
          <a:prstGeom prst="rect">
            <a:avLst/>
          </a:prstGeom>
        </p:spPr>
      </p:pic>
    </p:spTree>
    <p:extLst>
      <p:ext uri="{BB962C8B-B14F-4D97-AF65-F5344CB8AC3E}">
        <p14:creationId xmlns:p14="http://schemas.microsoft.com/office/powerpoint/2010/main" val="2006678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FAF1AF-DAC1-8145-9A85-53EE161788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596696">
            <a:off x="5521691" y="427882"/>
            <a:ext cx="6123266" cy="3883183"/>
          </a:xfrm>
          <a:prstGeom prst="rect">
            <a:avLst/>
          </a:prstGeom>
        </p:spPr>
      </p:pic>
      <p:sp>
        <p:nvSpPr>
          <p:cNvPr id="113" name="TextBox 112"/>
          <p:cNvSpPr txBox="1"/>
          <p:nvPr/>
        </p:nvSpPr>
        <p:spPr>
          <a:xfrm>
            <a:off x="729892" y="36731"/>
            <a:ext cx="6820521" cy="646331"/>
          </a:xfrm>
          <a:prstGeom prst="rect">
            <a:avLst/>
          </a:prstGeom>
          <a:noFill/>
        </p:spPr>
        <p:txBody>
          <a:bodyPr wrap="none" rtlCol="0">
            <a:spAutoFit/>
          </a:bodyPr>
          <a:lstStyle/>
          <a:p>
            <a:r>
              <a:rPr lang="vi-VN" sz="3600" b="1">
                <a:solidFill>
                  <a:schemeClr val="tx2">
                    <a:lumMod val="50000"/>
                    <a:lumOff val="50000"/>
                  </a:schemeClr>
                </a:solidFill>
                <a:effectLst>
                  <a:outerShdw blurRad="38100" dist="38100" dir="2700000" algn="tl">
                    <a:srgbClr val="000000">
                      <a:alpha val="43137"/>
                    </a:srgbClr>
                  </a:outerShdw>
                </a:effectLst>
                <a:latin typeface="Cambria" pitchFamily="18" charset="0"/>
              </a:rPr>
              <a:t>Color</a:t>
            </a:r>
            <a:r>
              <a:rPr lang="en-US" sz="3600" b="1">
                <a:solidFill>
                  <a:schemeClr val="tx2">
                    <a:lumMod val="50000"/>
                    <a:lumOff val="50000"/>
                  </a:schemeClr>
                </a:solidFill>
                <a:effectLst>
                  <a:outerShdw blurRad="38100" dist="38100" dir="2700000" algn="tl">
                    <a:srgbClr val="000000">
                      <a:alpha val="43137"/>
                    </a:srgbClr>
                  </a:outerShdw>
                </a:effectLst>
                <a:latin typeface="Cambria" pitchFamily="18" charset="0"/>
              </a:rPr>
              <a:t> - </a:t>
            </a:r>
            <a:r>
              <a:rPr lang="vi-VN" sz="3600">
                <a:solidFill>
                  <a:schemeClr val="tx2">
                    <a:lumMod val="50000"/>
                    <a:lumOff val="50000"/>
                  </a:schemeClr>
                </a:solidFill>
                <a:effectLst>
                  <a:outerShdw blurRad="38100" dist="38100" dir="2700000" algn="tl">
                    <a:srgbClr val="000000">
                      <a:alpha val="43137"/>
                    </a:srgbClr>
                  </a:outerShdw>
                </a:effectLst>
                <a:latin typeface="Cambria" pitchFamily="18" charset="0"/>
              </a:rPr>
              <a:t>Giới Thiệu Color Resource</a:t>
            </a:r>
            <a:endParaRPr lang="en-US" sz="3600" b="1" spc="113" dirty="0">
              <a:solidFill>
                <a:schemeClr val="tx2">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 name="Rectangle 1"/>
          <p:cNvSpPr/>
          <p:nvPr/>
        </p:nvSpPr>
        <p:spPr>
          <a:xfrm>
            <a:off x="3878494" y="1310633"/>
            <a:ext cx="5029200" cy="1323439"/>
          </a:xfrm>
          <a:prstGeom prst="rect">
            <a:avLst/>
          </a:prstGeom>
        </p:spPr>
        <p:txBody>
          <a:bodyPr wrap="square">
            <a:spAutoFit/>
          </a:bodyPr>
          <a:lstStyle/>
          <a:p>
            <a:pPr lvl="0" algn="just" defTabSz="914400" eaLnBrk="0" fontAlgn="base" hangingPunct="0">
              <a:spcBef>
                <a:spcPct val="0"/>
              </a:spcBef>
              <a:spcAft>
                <a:spcPct val="0"/>
              </a:spcAft>
            </a:pPr>
            <a:r>
              <a:rPr lang="vi-VN" altLang="vi-VN" sz="2000">
                <a:solidFill>
                  <a:srgbClr val="303030"/>
                </a:solidFill>
                <a:latin typeface="Cambria" pitchFamily="18" charset="0"/>
              </a:rPr>
              <a:t>Mở nó lên, ta sẽ thấy thẻ gốc cho file là thẻ </a:t>
            </a:r>
            <a:r>
              <a:rPr lang="vi-VN" altLang="vi-VN" sz="2000" b="1" i="1">
                <a:solidFill>
                  <a:srgbClr val="003573"/>
                </a:solidFill>
                <a:latin typeface="Cambria" pitchFamily="18" charset="0"/>
              </a:rPr>
              <a:t>resources</a:t>
            </a:r>
            <a:r>
              <a:rPr lang="vi-VN" altLang="vi-VN" sz="2000">
                <a:solidFill>
                  <a:srgbClr val="303030"/>
                </a:solidFill>
                <a:latin typeface="Cambria" pitchFamily="18" charset="0"/>
              </a:rPr>
              <a:t>. </a:t>
            </a:r>
            <a:r>
              <a:rPr lang="vi-VN" altLang="vi-VN" sz="2000" smtClean="0">
                <a:solidFill>
                  <a:srgbClr val="303030"/>
                </a:solidFill>
                <a:latin typeface="Cambria" pitchFamily="18" charset="0"/>
              </a:rPr>
              <a:t>Bên </a:t>
            </a:r>
            <a:r>
              <a:rPr lang="vi-VN" altLang="vi-VN" sz="2000">
                <a:solidFill>
                  <a:srgbClr val="303030"/>
                </a:solidFill>
                <a:latin typeface="Cambria" pitchFamily="18" charset="0"/>
              </a:rPr>
              <a:t>trong thẻ </a:t>
            </a:r>
            <a:r>
              <a:rPr lang="vi-VN" altLang="vi-VN" sz="2000" b="1" i="1">
                <a:solidFill>
                  <a:srgbClr val="003573"/>
                </a:solidFill>
                <a:latin typeface="Cambria" pitchFamily="18" charset="0"/>
              </a:rPr>
              <a:t>resources</a:t>
            </a:r>
            <a:r>
              <a:rPr lang="vi-VN" altLang="vi-VN" sz="2000">
                <a:solidFill>
                  <a:srgbClr val="303030"/>
                </a:solidFill>
                <a:latin typeface="Cambria" pitchFamily="18" charset="0"/>
              </a:rPr>
              <a:t> này là các thẻ </a:t>
            </a:r>
            <a:r>
              <a:rPr lang="vi-VN" altLang="vi-VN" sz="2000" b="1" i="1">
                <a:solidFill>
                  <a:srgbClr val="003573"/>
                </a:solidFill>
                <a:latin typeface="Cambria" pitchFamily="18" charset="0"/>
              </a:rPr>
              <a:t>color</a:t>
            </a:r>
            <a:r>
              <a:rPr lang="vi-VN" altLang="vi-VN" sz="2000">
                <a:solidFill>
                  <a:srgbClr val="303030"/>
                </a:solidFill>
                <a:latin typeface="Cambria" pitchFamily="18" charset="0"/>
              </a:rPr>
              <a:t>.</a:t>
            </a:r>
            <a:endParaRPr lang="vi-VN" altLang="vi-VN" sz="2000">
              <a:latin typeface="Cambria" pitchFamily="18" charset="0"/>
            </a:endParaRPr>
          </a:p>
          <a:p>
            <a:pPr lvl="0" algn="just" defTabSz="914400" eaLnBrk="0" fontAlgn="base" hangingPunct="0">
              <a:spcBef>
                <a:spcPct val="0"/>
              </a:spcBef>
              <a:spcAft>
                <a:spcPct val="0"/>
              </a:spcAft>
            </a:pPr>
            <a:r>
              <a:rPr lang="vi-VN" altLang="vi-VN" sz="2000" smtClean="0">
                <a:solidFill>
                  <a:srgbClr val="303030"/>
                </a:solidFill>
                <a:latin typeface="Cambria" pitchFamily="18" charset="0"/>
              </a:rPr>
              <a:t>Cấu </a:t>
            </a:r>
            <a:r>
              <a:rPr lang="vi-VN" altLang="vi-VN" sz="2000">
                <a:solidFill>
                  <a:srgbClr val="303030"/>
                </a:solidFill>
                <a:latin typeface="Cambria" pitchFamily="18" charset="0"/>
              </a:rPr>
              <a:t>trúc các định nghĩa màu sắc</a:t>
            </a:r>
            <a:endParaRPr lang="vi-VN" altLang="vi-VN" sz="2000">
              <a:latin typeface="Cambria" pitchFamily="18" charset="0"/>
            </a:endParaRPr>
          </a:p>
        </p:txBody>
      </p:sp>
      <p:pic>
        <p:nvPicPr>
          <p:cNvPr id="11" name="Picture 10" descr="A screenshot of a computer&#10;&#10;Description automatically generated">
            <a:extLst>
              <a:ext uri="{FF2B5EF4-FFF2-40B4-BE49-F238E27FC236}">
                <a16:creationId xmlns:a16="http://schemas.microsoft.com/office/drawing/2014/main" id="{0470F3D1-FEA6-4768-8B55-1EE5760CB21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5899" y="639102"/>
            <a:ext cx="3157496" cy="4379807"/>
          </a:xfrm>
          <a:prstGeom prst="rect">
            <a:avLst/>
          </a:prstGeom>
        </p:spPr>
      </p:pic>
      <p:pic>
        <p:nvPicPr>
          <p:cNvPr id="12" name="Picture 4" descr="Cấu trúc các định nghĩa màu sắc">
            <a:hlinkClick r:id="rId5"/>
            <a:extLst>
              <a:ext uri="{FF2B5EF4-FFF2-40B4-BE49-F238E27FC236}">
                <a16:creationId xmlns:a16="http://schemas.microsoft.com/office/drawing/2014/main" id="{49FCEC7D-CB9F-457B-A19D-B20E9B204EE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163268" y="2715990"/>
            <a:ext cx="5169659" cy="16402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372F623-F7C1-4D9D-A8B9-99EB5486F6DB}"/>
              </a:ext>
            </a:extLst>
          </p:cNvPr>
          <p:cNvSpPr/>
          <p:nvPr/>
        </p:nvSpPr>
        <p:spPr>
          <a:xfrm>
            <a:off x="171181" y="4693537"/>
            <a:ext cx="3765711" cy="300082"/>
          </a:xfrm>
          <a:prstGeom prst="rect">
            <a:avLst/>
          </a:prstGeom>
        </p:spPr>
        <p:txBody>
          <a:bodyPr wrap="none">
            <a:spAutoFit/>
          </a:bodyPr>
          <a:lstStyle/>
          <a:p>
            <a:r>
              <a:rPr lang="vi-VN" b="0" i="1">
                <a:solidFill>
                  <a:srgbClr val="303030"/>
                </a:solidFill>
                <a:effectLst/>
                <a:latin typeface="Cambria" pitchFamily="18" charset="0"/>
              </a:rPr>
              <a:t>Đường dẫn chứa đựng file màu sắc trong Android</a:t>
            </a:r>
            <a:endParaRPr lang="vi-VN" i="1">
              <a:latin typeface="Cambria" pitchFamily="18" charset="0"/>
            </a:endParaRPr>
          </a:p>
        </p:txBody>
      </p:sp>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04872" y="4392374"/>
            <a:ext cx="584543" cy="601245"/>
          </a:xfrm>
          <a:prstGeom prst="rect">
            <a:avLst/>
          </a:prstGeom>
        </p:spPr>
      </p:pic>
    </p:spTree>
    <p:extLst>
      <p:ext uri="{BB962C8B-B14F-4D97-AF65-F5344CB8AC3E}">
        <p14:creationId xmlns:p14="http://schemas.microsoft.com/office/powerpoint/2010/main" val="286868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57E1A-C84C-034D-ADE4-579E36C611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17" y="647014"/>
            <a:ext cx="4419331" cy="4419331"/>
          </a:xfrm>
          <a:prstGeom prst="rect">
            <a:avLst/>
          </a:prstGeom>
        </p:spPr>
      </p:pic>
      <p:sp>
        <p:nvSpPr>
          <p:cNvPr id="15" name="TextBox 14"/>
          <p:cNvSpPr txBox="1"/>
          <p:nvPr/>
        </p:nvSpPr>
        <p:spPr>
          <a:xfrm>
            <a:off x="0" y="111538"/>
            <a:ext cx="9144000" cy="707886"/>
          </a:xfrm>
          <a:prstGeom prst="rect">
            <a:avLst/>
          </a:prstGeom>
          <a:noFill/>
        </p:spPr>
        <p:txBody>
          <a:bodyPr wrap="square" rtlCol="0">
            <a:spAutoFit/>
          </a:bodyPr>
          <a:lstStyle/>
          <a:p>
            <a:pPr algn="ctr"/>
            <a:r>
              <a:rPr lang="vi-VN" sz="4000" b="1">
                <a:solidFill>
                  <a:schemeClr val="tx2">
                    <a:lumMod val="50000"/>
                    <a:lumOff val="50000"/>
                  </a:schemeClr>
                </a:solidFill>
                <a:effectLst>
                  <a:outerShdw blurRad="38100" dist="38100" dir="2700000" algn="tl">
                    <a:srgbClr val="000000">
                      <a:alpha val="43137"/>
                    </a:srgbClr>
                  </a:outerShdw>
                </a:effectLst>
                <a:latin typeface="Cambria" pitchFamily="18" charset="0"/>
              </a:rPr>
              <a:t>Color</a:t>
            </a:r>
            <a:r>
              <a:rPr lang="en-US" sz="4000" b="1">
                <a:solidFill>
                  <a:schemeClr val="tx2">
                    <a:lumMod val="50000"/>
                    <a:lumOff val="50000"/>
                  </a:schemeClr>
                </a:solidFill>
                <a:effectLst>
                  <a:outerShdw blurRad="38100" dist="38100" dir="2700000" algn="tl">
                    <a:srgbClr val="000000">
                      <a:alpha val="43137"/>
                    </a:srgbClr>
                  </a:outerShdw>
                </a:effectLst>
                <a:latin typeface="Cambria" pitchFamily="18" charset="0"/>
              </a:rPr>
              <a:t> - </a:t>
            </a:r>
            <a:r>
              <a:rPr lang="vi-VN" sz="4000">
                <a:solidFill>
                  <a:schemeClr val="tx2">
                    <a:lumMod val="50000"/>
                    <a:lumOff val="50000"/>
                  </a:schemeClr>
                </a:solidFill>
                <a:effectLst>
                  <a:outerShdw blurRad="38100" dist="38100" dir="2700000" algn="tl">
                    <a:srgbClr val="000000">
                      <a:alpha val="43137"/>
                    </a:srgbClr>
                  </a:outerShdw>
                </a:effectLst>
                <a:latin typeface="Cambria" pitchFamily="18" charset="0"/>
              </a:rPr>
              <a:t>Khai Báo Màu Sắc</a:t>
            </a:r>
            <a:endParaRPr lang="en-US" sz="4000" b="1" spc="113" dirty="0">
              <a:solidFill>
                <a:schemeClr val="tx2">
                  <a:lumMod val="50000"/>
                  <a:lumOff val="50000"/>
                </a:schemeClr>
              </a:solidFill>
              <a:effectLst>
                <a:outerShdw blurRad="38100" dist="38100" dir="2700000" algn="tl">
                  <a:srgbClr val="000000">
                    <a:alpha val="43137"/>
                  </a:srgbClr>
                </a:outerShdw>
              </a:effectLst>
              <a:latin typeface="Cambria" pitchFamily="18" charset="0"/>
              <a:ea typeface="Nunito Bold" charset="0"/>
              <a:cs typeface="Nunito Bold" charset="0"/>
            </a:endParaRPr>
          </a:p>
        </p:txBody>
      </p:sp>
      <p:sp>
        <p:nvSpPr>
          <p:cNvPr id="2" name="Rectangle 1"/>
          <p:cNvSpPr/>
          <p:nvPr/>
        </p:nvSpPr>
        <p:spPr>
          <a:xfrm>
            <a:off x="541925" y="1905891"/>
            <a:ext cx="3461913" cy="1938992"/>
          </a:xfrm>
          <a:prstGeom prst="rect">
            <a:avLst/>
          </a:prstGeom>
        </p:spPr>
        <p:txBody>
          <a:bodyPr wrap="square">
            <a:spAutoFit/>
          </a:bodyPr>
          <a:lstStyle/>
          <a:p>
            <a:pPr algn="just"/>
            <a:r>
              <a:rPr lang="vi-VN" sz="2000">
                <a:solidFill>
                  <a:schemeClr val="bg1"/>
                </a:solidFill>
                <a:latin typeface="Cambria" pitchFamily="18" charset="0"/>
              </a:rPr>
              <a:t>Khai báo một thẻ </a:t>
            </a:r>
            <a:r>
              <a:rPr lang="vi-VN" sz="2000" b="1" i="1">
                <a:solidFill>
                  <a:srgbClr val="FFC000"/>
                </a:solidFill>
                <a:latin typeface="Cambria" pitchFamily="18" charset="0"/>
              </a:rPr>
              <a:t>color (1</a:t>
            </a:r>
            <a:r>
              <a:rPr lang="vi-VN" sz="2000" b="1" i="1" smtClean="0">
                <a:solidFill>
                  <a:srgbClr val="FFC000"/>
                </a:solidFill>
                <a:latin typeface="Cambria" pitchFamily="18" charset="0"/>
              </a:rPr>
              <a:t>)</a:t>
            </a:r>
            <a:r>
              <a:rPr lang="vi-VN" sz="2000" smtClean="0">
                <a:solidFill>
                  <a:schemeClr val="bg1"/>
                </a:solidFill>
                <a:latin typeface="Cambria" pitchFamily="18" charset="0"/>
              </a:rPr>
              <a:t>,</a:t>
            </a:r>
            <a:r>
              <a:rPr lang="vi-VN" sz="2000" smtClean="0">
                <a:solidFill>
                  <a:srgbClr val="FFC000"/>
                </a:solidFill>
                <a:latin typeface="Cambria" pitchFamily="18" charset="0"/>
              </a:rPr>
              <a:t> </a:t>
            </a:r>
            <a:r>
              <a:rPr lang="vi-VN" sz="2000">
                <a:solidFill>
                  <a:schemeClr val="bg1"/>
                </a:solidFill>
                <a:latin typeface="Cambria" pitchFamily="18" charset="0"/>
              </a:rPr>
              <a:t>tên theo sau thuộc tính</a:t>
            </a:r>
            <a:r>
              <a:rPr lang="vi-VN" sz="2000">
                <a:solidFill>
                  <a:srgbClr val="303030"/>
                </a:solidFill>
                <a:latin typeface="Cambria" pitchFamily="18" charset="0"/>
              </a:rPr>
              <a:t> </a:t>
            </a:r>
            <a:r>
              <a:rPr lang="vi-VN" sz="2000" b="1" i="1">
                <a:solidFill>
                  <a:srgbClr val="FFC000"/>
                </a:solidFill>
                <a:latin typeface="Cambria" pitchFamily="18" charset="0"/>
              </a:rPr>
              <a:t>name (2)</a:t>
            </a:r>
            <a:r>
              <a:rPr lang="vi-VN" sz="2000">
                <a:solidFill>
                  <a:schemeClr val="bg1"/>
                </a:solidFill>
                <a:latin typeface="Cambria" pitchFamily="18" charset="0"/>
              </a:rPr>
              <a:t>. </a:t>
            </a:r>
            <a:r>
              <a:rPr lang="vi-VN" sz="2000" b="1" i="1">
                <a:solidFill>
                  <a:srgbClr val="FFC000"/>
                </a:solidFill>
                <a:latin typeface="Cambria" pitchFamily="18" charset="0"/>
              </a:rPr>
              <a:t>Mã màu (3)</a:t>
            </a:r>
            <a:r>
              <a:rPr lang="vi-VN" sz="2000">
                <a:solidFill>
                  <a:srgbClr val="FFC000"/>
                </a:solidFill>
                <a:latin typeface="Cambria" pitchFamily="18" charset="0"/>
              </a:rPr>
              <a:t> </a:t>
            </a:r>
            <a:r>
              <a:rPr lang="vi-VN" sz="2000">
                <a:solidFill>
                  <a:schemeClr val="bg1"/>
                </a:solidFill>
                <a:latin typeface="Cambria" pitchFamily="18" charset="0"/>
              </a:rPr>
              <a:t>được thiết lập sau ký tự</a:t>
            </a:r>
            <a:r>
              <a:rPr lang="vi-VN" sz="2000">
                <a:solidFill>
                  <a:srgbClr val="303030"/>
                </a:solidFill>
                <a:latin typeface="Cambria" pitchFamily="18" charset="0"/>
              </a:rPr>
              <a:t> </a:t>
            </a:r>
            <a:r>
              <a:rPr lang="vi-VN" sz="2000" b="1" i="1" smtClean="0">
                <a:solidFill>
                  <a:srgbClr val="FFFF00"/>
                </a:solidFill>
                <a:latin typeface="Cambria" pitchFamily="18" charset="0"/>
              </a:rPr>
              <a:t>#</a:t>
            </a:r>
            <a:r>
              <a:rPr lang="vi-VN" sz="2000" smtClean="0">
                <a:solidFill>
                  <a:schemeClr val="bg1"/>
                </a:solidFill>
                <a:latin typeface="Cambria" pitchFamily="18" charset="0"/>
              </a:rPr>
              <a:t>. Ngoài </a:t>
            </a:r>
            <a:r>
              <a:rPr lang="vi-VN" sz="2000">
                <a:solidFill>
                  <a:schemeClr val="bg1"/>
                </a:solidFill>
                <a:latin typeface="Cambria" pitchFamily="18" charset="0"/>
              </a:rPr>
              <a:t>ra Android Studio còn có chức năng hiển thị</a:t>
            </a:r>
            <a:r>
              <a:rPr lang="vi-VN" sz="2000">
                <a:solidFill>
                  <a:srgbClr val="303030"/>
                </a:solidFill>
                <a:latin typeface="Cambria" pitchFamily="18" charset="0"/>
              </a:rPr>
              <a:t> </a:t>
            </a:r>
            <a:r>
              <a:rPr lang="vi-VN" sz="2000" b="1" i="1">
                <a:solidFill>
                  <a:srgbClr val="FFC000"/>
                </a:solidFill>
                <a:latin typeface="Cambria" pitchFamily="18" charset="0"/>
              </a:rPr>
              <a:t>màu thật (4</a:t>
            </a:r>
            <a:r>
              <a:rPr lang="vi-VN" sz="2000" b="1" i="1" smtClean="0">
                <a:solidFill>
                  <a:srgbClr val="FFC000"/>
                </a:solidFill>
                <a:latin typeface="Cambria" pitchFamily="18" charset="0"/>
              </a:rPr>
              <a:t>)</a:t>
            </a:r>
            <a:r>
              <a:rPr lang="vi-VN" sz="2000">
                <a:solidFill>
                  <a:schemeClr val="bg1"/>
                </a:solidFill>
                <a:latin typeface="Cambria" pitchFamily="18" charset="0"/>
              </a:rPr>
              <a:t>.</a:t>
            </a:r>
          </a:p>
        </p:txBody>
      </p:sp>
      <p:pic>
        <p:nvPicPr>
          <p:cNvPr id="18" name="Picture 4" descr="Cấu trúc các định nghĩa màu sắc">
            <a:hlinkClick r:id="rId4"/>
            <a:extLst>
              <a:ext uri="{FF2B5EF4-FFF2-40B4-BE49-F238E27FC236}">
                <a16:creationId xmlns:a16="http://schemas.microsoft.com/office/drawing/2014/main" id="{D6B7DB97-1D5D-4A2C-9831-F78EEFE7D9DE}"/>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07904" y="1809988"/>
            <a:ext cx="4836096" cy="19171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455630" y="4500652"/>
            <a:ext cx="584543" cy="601245"/>
          </a:xfrm>
          <a:prstGeom prst="rect">
            <a:avLst/>
          </a:prstGeom>
        </p:spPr>
      </p:pic>
    </p:spTree>
    <p:extLst>
      <p:ext uri="{BB962C8B-B14F-4D97-AF65-F5344CB8AC3E}">
        <p14:creationId xmlns:p14="http://schemas.microsoft.com/office/powerpoint/2010/main" val="4807684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96CC98-C392-9244-8E90-3070F7E0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10367" y="995408"/>
            <a:ext cx="6123266" cy="2682070"/>
          </a:xfrm>
          <a:prstGeom prst="rect">
            <a:avLst/>
          </a:prstGeom>
        </p:spPr>
      </p:pic>
      <p:sp>
        <p:nvSpPr>
          <p:cNvPr id="3" name="Rectangle 2"/>
          <p:cNvSpPr/>
          <p:nvPr/>
        </p:nvSpPr>
        <p:spPr>
          <a:xfrm>
            <a:off x="0" y="71542"/>
            <a:ext cx="9144000" cy="646331"/>
          </a:xfrm>
          <a:prstGeom prst="rect">
            <a:avLst/>
          </a:prstGeom>
        </p:spPr>
        <p:txBody>
          <a:bodyPr wrap="square">
            <a:spAutoFit/>
          </a:bodyPr>
          <a:lstStyle/>
          <a:p>
            <a:pPr algn="ctr"/>
            <a:r>
              <a:rPr lang="vi-VN" sz="3600" b="1">
                <a:solidFill>
                  <a:schemeClr val="accent5">
                    <a:lumMod val="75000"/>
                  </a:schemeClr>
                </a:solidFill>
                <a:effectLst>
                  <a:outerShdw blurRad="38100" dist="38100" dir="2700000" algn="tl">
                    <a:srgbClr val="000000">
                      <a:alpha val="43137"/>
                    </a:srgbClr>
                  </a:outerShdw>
                </a:effectLst>
                <a:latin typeface="Cambria" pitchFamily="18" charset="0"/>
              </a:rPr>
              <a:t>Color</a:t>
            </a:r>
            <a:r>
              <a:rPr lang="en-US" sz="3600" b="1">
                <a:solidFill>
                  <a:schemeClr val="accent5">
                    <a:lumMod val="75000"/>
                  </a:schemeClr>
                </a:solidFill>
                <a:effectLst>
                  <a:outerShdw blurRad="38100" dist="38100" dir="2700000" algn="tl">
                    <a:srgbClr val="000000">
                      <a:alpha val="43137"/>
                    </a:srgbClr>
                  </a:outerShdw>
                </a:effectLst>
                <a:latin typeface="Cambria" pitchFamily="18" charset="0"/>
              </a:rPr>
              <a:t> - </a:t>
            </a:r>
            <a:r>
              <a:rPr lang="vi-VN" sz="3600">
                <a:solidFill>
                  <a:schemeClr val="accent5">
                    <a:lumMod val="75000"/>
                  </a:schemeClr>
                </a:solidFill>
                <a:effectLst>
                  <a:outerShdw blurRad="38100" dist="38100" dir="2700000" algn="tl">
                    <a:srgbClr val="000000">
                      <a:alpha val="43137"/>
                    </a:srgbClr>
                  </a:outerShdw>
                </a:effectLst>
                <a:latin typeface="Cambria" pitchFamily="18" charset="0"/>
              </a:rPr>
              <a:t>Truy Xuất Đến Màu Sắc</a:t>
            </a:r>
          </a:p>
        </p:txBody>
      </p:sp>
      <p:sp>
        <p:nvSpPr>
          <p:cNvPr id="6" name="Rectangle 5">
            <a:extLst>
              <a:ext uri="{FF2B5EF4-FFF2-40B4-BE49-F238E27FC236}">
                <a16:creationId xmlns:a16="http://schemas.microsoft.com/office/drawing/2014/main" id="{0C5B77C0-DBD2-4439-9F17-93706AB373BF}"/>
              </a:ext>
            </a:extLst>
          </p:cNvPr>
          <p:cNvSpPr/>
          <p:nvPr/>
        </p:nvSpPr>
        <p:spPr>
          <a:xfrm>
            <a:off x="452767" y="859689"/>
            <a:ext cx="2990947" cy="430887"/>
          </a:xfrm>
          <a:prstGeom prst="rect">
            <a:avLst/>
          </a:prstGeom>
        </p:spPr>
        <p:txBody>
          <a:bodyPr wrap="none">
            <a:spAutoFit/>
          </a:bodyPr>
          <a:lstStyle/>
          <a:p>
            <a:r>
              <a:rPr lang="vi-VN" sz="2200" b="1" i="0">
                <a:solidFill>
                  <a:srgbClr val="003573"/>
                </a:solidFill>
                <a:effectLst/>
                <a:latin typeface="Cambria" pitchFamily="18" charset="0"/>
              </a:rPr>
              <a:t>Truy Xuất Từ file XML</a:t>
            </a:r>
            <a:endParaRPr lang="en-US" sz="2200" b="1" i="0">
              <a:solidFill>
                <a:srgbClr val="003573"/>
              </a:solidFill>
              <a:effectLst/>
              <a:latin typeface="Cambria" pitchFamily="18" charset="0"/>
            </a:endParaRPr>
          </a:p>
        </p:txBody>
      </p:sp>
      <p:sp>
        <p:nvSpPr>
          <p:cNvPr id="4" name="Rectangle 3"/>
          <p:cNvSpPr/>
          <p:nvPr/>
        </p:nvSpPr>
        <p:spPr>
          <a:xfrm>
            <a:off x="452768" y="1291894"/>
            <a:ext cx="8136428" cy="1323439"/>
          </a:xfrm>
          <a:prstGeom prst="rect">
            <a:avLst/>
          </a:prstGeom>
        </p:spPr>
        <p:txBody>
          <a:bodyPr wrap="square">
            <a:spAutoFit/>
          </a:bodyPr>
          <a:lstStyle/>
          <a:p>
            <a:pPr algn="just"/>
            <a:r>
              <a:rPr lang="vi-VN" sz="1600">
                <a:solidFill>
                  <a:srgbClr val="303030"/>
                </a:solidFill>
                <a:latin typeface="Cambria" pitchFamily="18" charset="0"/>
              </a:rPr>
              <a:t>Từ bất kỳ file XML nào, nếu bạn muốn dùng đến resource color này, chẳng hạn như set màu chữ cho </a:t>
            </a:r>
            <a:r>
              <a:rPr lang="vi-VN" sz="1600" b="1" i="1">
                <a:solidFill>
                  <a:srgbClr val="003573"/>
                </a:solidFill>
                <a:latin typeface="Cambria" pitchFamily="18" charset="0"/>
              </a:rPr>
              <a:t>TextView</a:t>
            </a:r>
            <a:r>
              <a:rPr lang="vi-VN" sz="1600">
                <a:solidFill>
                  <a:srgbClr val="303030"/>
                </a:solidFill>
                <a:latin typeface="Cambria" pitchFamily="18" charset="0"/>
              </a:rPr>
              <a:t>, set màu nền cho </a:t>
            </a:r>
            <a:r>
              <a:rPr lang="vi-VN" sz="1600" b="1" i="1">
                <a:solidFill>
                  <a:srgbClr val="003573"/>
                </a:solidFill>
                <a:latin typeface="Cambria" pitchFamily="18" charset="0"/>
              </a:rPr>
              <a:t>Button</a:t>
            </a:r>
            <a:r>
              <a:rPr lang="vi-VN" sz="1600">
                <a:solidFill>
                  <a:srgbClr val="303030"/>
                </a:solidFill>
                <a:latin typeface="Cambria" pitchFamily="18" charset="0"/>
              </a:rPr>
              <a:t>,… thì bạn hãy gọi đến color đã định nghĩa thông qua </a:t>
            </a:r>
            <a:r>
              <a:rPr lang="vi-VN" sz="1600" b="1" i="1">
                <a:solidFill>
                  <a:srgbClr val="003573"/>
                </a:solidFill>
                <a:latin typeface="Cambria" pitchFamily="18" charset="0"/>
              </a:rPr>
              <a:t>@color/tên_color</a:t>
            </a:r>
            <a:r>
              <a:rPr lang="vi-VN" sz="1600" smtClean="0">
                <a:solidFill>
                  <a:srgbClr val="303030"/>
                </a:solidFill>
                <a:latin typeface="Cambria" pitchFamily="18" charset="0"/>
              </a:rPr>
              <a:t>.</a:t>
            </a:r>
          </a:p>
          <a:p>
            <a:r>
              <a:rPr lang="en-US" sz="1600" smtClean="0">
                <a:solidFill>
                  <a:srgbClr val="303030"/>
                </a:solidFill>
                <a:latin typeface="Cambria" pitchFamily="18" charset="0"/>
              </a:rPr>
              <a:t>	VD: </a:t>
            </a:r>
            <a:r>
              <a:rPr lang="vi-VN" sz="1600">
                <a:solidFill>
                  <a:srgbClr val="303030"/>
                </a:solidFill>
                <a:latin typeface="Cambria" pitchFamily="18" charset="0"/>
              </a:rPr>
              <a:t>định nghĩa các màu sắc sai chỗ.</a:t>
            </a:r>
            <a:endParaRPr lang="vi-VN" sz="1600">
              <a:latin typeface="Cambria" pitchFamily="18" charset="0"/>
            </a:endParaRPr>
          </a:p>
          <a:p>
            <a:endParaRPr lang="en-US" sz="1600">
              <a:solidFill>
                <a:srgbClr val="303030"/>
              </a:solidFill>
              <a:latin typeface="Cambria" pitchFamily="18" charset="0"/>
            </a:endParaRPr>
          </a:p>
        </p:txBody>
      </p:sp>
      <p:pic>
        <p:nvPicPr>
          <p:cNvPr id="9" name="Picture 4" descr="Các màu sắc mà bạn đã định nghĩa từ bài 14">
            <a:hlinkClick r:id="rId4"/>
            <a:extLst>
              <a:ext uri="{FF2B5EF4-FFF2-40B4-BE49-F238E27FC236}">
                <a16:creationId xmlns:a16="http://schemas.microsoft.com/office/drawing/2014/main" id="{B4FF6A9C-B053-45F7-939B-990368216EC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131886" y="2326137"/>
            <a:ext cx="4880227" cy="2702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419129" y="4536270"/>
            <a:ext cx="584543" cy="601245"/>
          </a:xfrm>
          <a:prstGeom prst="rect">
            <a:avLst/>
          </a:prstGeom>
        </p:spPr>
      </p:pic>
    </p:spTree>
    <p:extLst>
      <p:ext uri="{BB962C8B-B14F-4D97-AF65-F5344CB8AC3E}">
        <p14:creationId xmlns:p14="http://schemas.microsoft.com/office/powerpoint/2010/main" val="5148295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ECD34B-2DB1-4976-8815-CDF5EFAC242F}"/>
              </a:ext>
            </a:extLst>
          </p:cNvPr>
          <p:cNvSpPr txBox="1">
            <a:spLocks/>
          </p:cNvSpPr>
          <p:nvPr/>
        </p:nvSpPr>
        <p:spPr>
          <a:xfrm>
            <a:off x="0" y="102965"/>
            <a:ext cx="9144000" cy="811922"/>
          </a:xfrm>
          <a:prstGeom prst="rect">
            <a:avLst/>
          </a:prstGeom>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vi-VN" b="1" smtClean="0">
                <a:solidFill>
                  <a:schemeClr val="accent5">
                    <a:lumMod val="50000"/>
                  </a:schemeClr>
                </a:solidFill>
                <a:effectLst>
                  <a:outerShdw blurRad="38100" dist="38100" dir="2700000" algn="tl">
                    <a:srgbClr val="000000">
                      <a:alpha val="43137"/>
                    </a:srgbClr>
                  </a:outerShdw>
                </a:effectLst>
                <a:latin typeface="Cambria" pitchFamily="18" charset="0"/>
              </a:rPr>
              <a:t>Color</a:t>
            </a:r>
            <a:r>
              <a:rPr lang="en-US" b="1" smtClean="0">
                <a:solidFill>
                  <a:schemeClr val="accent5">
                    <a:lumMod val="50000"/>
                  </a:schemeClr>
                </a:solidFill>
                <a:effectLst>
                  <a:outerShdw blurRad="38100" dist="38100" dir="2700000" algn="tl">
                    <a:srgbClr val="000000">
                      <a:alpha val="43137"/>
                    </a:srgbClr>
                  </a:outerShdw>
                </a:effectLst>
                <a:latin typeface="Cambria" pitchFamily="18" charset="0"/>
              </a:rPr>
              <a:t> - </a:t>
            </a:r>
            <a:r>
              <a:rPr lang="vi-VN" smtClean="0">
                <a:solidFill>
                  <a:schemeClr val="accent5">
                    <a:lumMod val="50000"/>
                  </a:schemeClr>
                </a:solidFill>
                <a:effectLst>
                  <a:outerShdw blurRad="38100" dist="38100" dir="2700000" algn="tl">
                    <a:srgbClr val="000000">
                      <a:alpha val="43137"/>
                    </a:srgbClr>
                  </a:outerShdw>
                </a:effectLst>
                <a:latin typeface="Cambria" pitchFamily="18" charset="0"/>
              </a:rPr>
              <a:t>Truy Xuất Đến Màu Sắc</a:t>
            </a:r>
            <a:endParaRPr lang="vi-VN">
              <a:solidFill>
                <a:schemeClr val="accent5">
                  <a:lumMod val="50000"/>
                </a:schemeClr>
              </a:solidFill>
              <a:effectLst>
                <a:outerShdw blurRad="38100" dist="38100" dir="2700000" algn="tl">
                  <a:srgbClr val="000000">
                    <a:alpha val="43137"/>
                  </a:srgbClr>
                </a:outerShdw>
              </a:effectLst>
              <a:latin typeface="Cambria" pitchFamily="18" charset="0"/>
            </a:endParaRPr>
          </a:p>
        </p:txBody>
      </p:sp>
      <p:sp>
        <p:nvSpPr>
          <p:cNvPr id="3" name="Rectangle 2"/>
          <p:cNvSpPr/>
          <p:nvPr/>
        </p:nvSpPr>
        <p:spPr>
          <a:xfrm>
            <a:off x="584794" y="714832"/>
            <a:ext cx="2735492" cy="400110"/>
          </a:xfrm>
          <a:prstGeom prst="rect">
            <a:avLst/>
          </a:prstGeom>
        </p:spPr>
        <p:txBody>
          <a:bodyPr wrap="none">
            <a:spAutoFit/>
          </a:bodyPr>
          <a:lstStyle/>
          <a:p>
            <a:r>
              <a:rPr lang="vi-VN" sz="2000" b="1">
                <a:solidFill>
                  <a:srgbClr val="003573"/>
                </a:solidFill>
                <a:latin typeface="Cambria" pitchFamily="18" charset="0"/>
              </a:rPr>
              <a:t>Truy Xuất Từ file XML</a:t>
            </a:r>
            <a:endParaRPr lang="en-US" sz="2000" b="1">
              <a:solidFill>
                <a:srgbClr val="003573"/>
              </a:solidFill>
              <a:latin typeface="Cambria" pitchFamily="18" charset="0"/>
            </a:endParaRPr>
          </a:p>
        </p:txBody>
      </p:sp>
      <p:pic>
        <p:nvPicPr>
          <p:cNvPr id="7" name="Picture 6" descr="123">
            <a:extLst>
              <a:ext uri="{FF2B5EF4-FFF2-40B4-BE49-F238E27FC236}">
                <a16:creationId xmlns:a16="http://schemas.microsoft.com/office/drawing/2014/main" id="{8971A5DB-0FB9-4AD6-AC04-72EC95EE0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09" y="2011738"/>
            <a:ext cx="4783721" cy="2587717"/>
          </a:xfrm>
          <a:prstGeom prst="rect">
            <a:avLst/>
          </a:prstGeom>
        </p:spPr>
      </p:pic>
      <p:sp>
        <p:nvSpPr>
          <p:cNvPr id="6" name="Rectangle 5"/>
          <p:cNvSpPr/>
          <p:nvPr/>
        </p:nvSpPr>
        <p:spPr>
          <a:xfrm>
            <a:off x="591897" y="1802263"/>
            <a:ext cx="3959161" cy="323165"/>
          </a:xfrm>
          <a:prstGeom prst="rect">
            <a:avLst/>
          </a:prstGeom>
        </p:spPr>
        <p:txBody>
          <a:bodyPr wrap="none">
            <a:spAutoFit/>
          </a:bodyPr>
          <a:lstStyle/>
          <a:p>
            <a:r>
              <a:rPr lang="vi-VN" sz="1500">
                <a:solidFill>
                  <a:srgbClr val="303030"/>
                </a:solidFill>
                <a:latin typeface="Cambria" pitchFamily="18" charset="0"/>
                <a:cs typeface="Arial" panose="020B0604020202020204" pitchFamily="34" charset="0"/>
              </a:rPr>
              <a:t> </a:t>
            </a:r>
            <a:r>
              <a:rPr lang="en-US" sz="1500">
                <a:solidFill>
                  <a:srgbClr val="303030"/>
                </a:solidFill>
                <a:latin typeface="Cambria" pitchFamily="18" charset="0"/>
                <a:cs typeface="Arial" panose="020B0604020202020204" pitchFamily="34" charset="0"/>
              </a:rPr>
              <a:t>Khai báo lại các màu sắc trong </a:t>
            </a:r>
            <a:r>
              <a:rPr lang="vi-VN" sz="1500">
                <a:solidFill>
                  <a:srgbClr val="303030"/>
                </a:solidFill>
                <a:latin typeface="Cambria" pitchFamily="18" charset="0"/>
                <a:cs typeface="Arial" panose="020B0604020202020204" pitchFamily="34" charset="0"/>
              </a:rPr>
              <a:t>file </a:t>
            </a:r>
            <a:r>
              <a:rPr lang="vi-VN" sz="1500" b="1" i="1">
                <a:solidFill>
                  <a:srgbClr val="003573"/>
                </a:solidFill>
                <a:latin typeface="Cambria" pitchFamily="18" charset="0"/>
                <a:cs typeface="Arial" panose="020B0604020202020204" pitchFamily="34" charset="0"/>
              </a:rPr>
              <a:t>colors.xml</a:t>
            </a:r>
            <a:r>
              <a:rPr lang="vi-VN" sz="1500">
                <a:solidFill>
                  <a:srgbClr val="303030"/>
                </a:solidFill>
                <a:latin typeface="Cambria" pitchFamily="18" charset="0"/>
                <a:cs typeface="Arial" panose="020B0604020202020204" pitchFamily="34" charset="0"/>
              </a:rPr>
              <a:t> </a:t>
            </a:r>
            <a:endParaRPr lang="vi-VN" sz="1500">
              <a:latin typeface="Cambria" pitchFamily="18"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1556BB7F-FB8B-4526-B8EA-93255445164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21030" y="1428371"/>
            <a:ext cx="4055395" cy="3715129"/>
          </a:xfrm>
          <a:prstGeom prst="rect">
            <a:avLst/>
          </a:prstGeom>
        </p:spPr>
      </p:pic>
      <p:sp>
        <p:nvSpPr>
          <p:cNvPr id="8" name="Rectangle 7"/>
          <p:cNvSpPr/>
          <p:nvPr/>
        </p:nvSpPr>
        <p:spPr>
          <a:xfrm>
            <a:off x="5036760" y="945928"/>
            <a:ext cx="3693560" cy="553998"/>
          </a:xfrm>
          <a:prstGeom prst="rect">
            <a:avLst/>
          </a:prstGeom>
        </p:spPr>
        <p:txBody>
          <a:bodyPr wrap="square">
            <a:spAutoFit/>
          </a:bodyPr>
          <a:lstStyle/>
          <a:p>
            <a:pPr algn="just"/>
            <a:r>
              <a:rPr lang="en-US" sz="1500">
                <a:solidFill>
                  <a:srgbClr val="303030"/>
                </a:solidFill>
                <a:latin typeface="Cambria" pitchFamily="18" charset="0"/>
              </a:rPr>
              <a:t>Q</a:t>
            </a:r>
            <a:r>
              <a:rPr lang="vi-VN" sz="1500">
                <a:solidFill>
                  <a:srgbClr val="303030"/>
                </a:solidFill>
                <a:latin typeface="Cambria" pitchFamily="18" charset="0"/>
              </a:rPr>
              <a:t>uay lại </a:t>
            </a:r>
            <a:r>
              <a:rPr lang="vi-VN" sz="1500" b="1" i="1">
                <a:solidFill>
                  <a:srgbClr val="003573"/>
                </a:solidFill>
                <a:latin typeface="Cambria" pitchFamily="18" charset="0"/>
              </a:rPr>
              <a:t>styles.xml</a:t>
            </a:r>
            <a:r>
              <a:rPr lang="vi-VN" sz="1500">
                <a:solidFill>
                  <a:srgbClr val="303030"/>
                </a:solidFill>
                <a:latin typeface="Cambria" pitchFamily="18" charset="0"/>
              </a:rPr>
              <a:t> để truy xuất đến các màu sắc này. Và file </a:t>
            </a:r>
            <a:r>
              <a:rPr lang="vi-VN" sz="1500" b="1" i="1">
                <a:solidFill>
                  <a:srgbClr val="003573"/>
                </a:solidFill>
                <a:latin typeface="Cambria" pitchFamily="18" charset="0"/>
              </a:rPr>
              <a:t>styles.xml</a:t>
            </a:r>
            <a:r>
              <a:rPr lang="vi-VN" sz="1500">
                <a:solidFill>
                  <a:srgbClr val="303030"/>
                </a:solidFill>
                <a:latin typeface="Cambria" pitchFamily="18" charset="0"/>
              </a:rPr>
              <a:t> sẽ như sau.</a:t>
            </a:r>
            <a:endParaRPr lang="vi-VN" sz="1500">
              <a:latin typeface="Cambria" pitchFamily="18" charset="0"/>
            </a:endParaRPr>
          </a:p>
        </p:txBody>
      </p:sp>
      <p:grpSp>
        <p:nvGrpSpPr>
          <p:cNvPr id="11" name="Group 2">
            <a:extLst>
              <a:ext uri="{FF2B5EF4-FFF2-40B4-BE49-F238E27FC236}">
                <a16:creationId xmlns:a16="http://schemas.microsoft.com/office/drawing/2014/main" id="{E2A4555C-8D5D-B445-AD32-65AA9E977B8E}"/>
              </a:ext>
            </a:extLst>
          </p:cNvPr>
          <p:cNvGrpSpPr>
            <a:grpSpLocks/>
          </p:cNvGrpSpPr>
          <p:nvPr/>
        </p:nvGrpSpPr>
        <p:grpSpPr bwMode="auto">
          <a:xfrm rot="18169036">
            <a:off x="7441408" y="168001"/>
            <a:ext cx="616935" cy="504809"/>
            <a:chOff x="3561602" y="3478922"/>
            <a:chExt cx="1036799" cy="835199"/>
          </a:xfrm>
        </p:grpSpPr>
        <p:sp>
          <p:nvSpPr>
            <p:cNvPr id="12" name="Freeform 13">
              <a:extLst>
                <a:ext uri="{FF2B5EF4-FFF2-40B4-BE49-F238E27FC236}">
                  <a16:creationId xmlns:a16="http://schemas.microsoft.com/office/drawing/2014/main" id="{B9FD40E8-098B-644E-94D8-02CAD13E3DD8}"/>
                </a:ext>
              </a:extLst>
            </p:cNvPr>
            <p:cNvSpPr>
              <a:spLocks noChangeArrowheads="1"/>
            </p:cNvSpPr>
            <p:nvPr/>
          </p:nvSpPr>
          <p:spPr bwMode="auto">
            <a:xfrm>
              <a:off x="3857281" y="3684361"/>
              <a:ext cx="328319" cy="627841"/>
            </a:xfrm>
            <a:custGeom>
              <a:avLst/>
              <a:gdLst>
                <a:gd name="T0" fmla="*/ 18264 w 755"/>
                <a:gd name="T1" fmla="*/ 627405 h 1441"/>
                <a:gd name="T2" fmla="*/ 18264 w 755"/>
                <a:gd name="T3" fmla="*/ 627405 h 1441"/>
                <a:gd name="T4" fmla="*/ 6523 w 755"/>
                <a:gd name="T5" fmla="*/ 622613 h 1441"/>
                <a:gd name="T6" fmla="*/ 6523 w 755"/>
                <a:gd name="T7" fmla="*/ 622613 h 1441"/>
                <a:gd name="T8" fmla="*/ 6523 w 755"/>
                <a:gd name="T9" fmla="*/ 599521 h 1441"/>
                <a:gd name="T10" fmla="*/ 6523 w 755"/>
                <a:gd name="T11" fmla="*/ 599521 h 1441"/>
                <a:gd name="T12" fmla="*/ 293965 w 755"/>
                <a:gd name="T13" fmla="*/ 15249 h 1441"/>
                <a:gd name="T14" fmla="*/ 293965 w 755"/>
                <a:gd name="T15" fmla="*/ 15249 h 1441"/>
                <a:gd name="T16" fmla="*/ 312664 w 755"/>
                <a:gd name="T17" fmla="*/ 1307 h 1441"/>
                <a:gd name="T18" fmla="*/ 312664 w 755"/>
                <a:gd name="T19" fmla="*/ 1307 h 1441"/>
                <a:gd name="T20" fmla="*/ 326580 w 755"/>
                <a:gd name="T21" fmla="*/ 20478 h 1441"/>
                <a:gd name="T22" fmla="*/ 326580 w 755"/>
                <a:gd name="T23" fmla="*/ 20478 h 1441"/>
                <a:gd name="T24" fmla="*/ 30005 w 755"/>
                <a:gd name="T25" fmla="*/ 622177 h 1441"/>
                <a:gd name="T26" fmla="*/ 30005 w 755"/>
                <a:gd name="T27" fmla="*/ 622177 h 1441"/>
                <a:gd name="T28" fmla="*/ 18264 w 755"/>
                <a:gd name="T29" fmla="*/ 627405 h 14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5" h="1441">
                  <a:moveTo>
                    <a:pt x="42" y="1440"/>
                  </a:moveTo>
                  <a:lnTo>
                    <a:pt x="42" y="1440"/>
                  </a:lnTo>
                  <a:cubicBezTo>
                    <a:pt x="32" y="1440"/>
                    <a:pt x="23" y="1437"/>
                    <a:pt x="15" y="1429"/>
                  </a:cubicBezTo>
                  <a:cubicBezTo>
                    <a:pt x="1" y="1415"/>
                    <a:pt x="0" y="1391"/>
                    <a:pt x="15" y="1376"/>
                  </a:cubicBezTo>
                  <a:cubicBezTo>
                    <a:pt x="541" y="832"/>
                    <a:pt x="674" y="43"/>
                    <a:pt x="676" y="35"/>
                  </a:cubicBezTo>
                  <a:cubicBezTo>
                    <a:pt x="679" y="14"/>
                    <a:pt x="699" y="0"/>
                    <a:pt x="719" y="3"/>
                  </a:cubicBezTo>
                  <a:cubicBezTo>
                    <a:pt x="740" y="7"/>
                    <a:pt x="754" y="26"/>
                    <a:pt x="751" y="47"/>
                  </a:cubicBezTo>
                  <a:cubicBezTo>
                    <a:pt x="745" y="80"/>
                    <a:pt x="613" y="867"/>
                    <a:pt x="69" y="1428"/>
                  </a:cubicBezTo>
                  <a:cubicBezTo>
                    <a:pt x="62" y="1437"/>
                    <a:pt x="52" y="1440"/>
                    <a:pt x="42" y="1440"/>
                  </a:cubicBezTo>
                </a:path>
              </a:pathLst>
            </a:custGeom>
            <a:solidFill>
              <a:srgbClr val="3581B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 name="Freeform 14">
              <a:extLst>
                <a:ext uri="{FF2B5EF4-FFF2-40B4-BE49-F238E27FC236}">
                  <a16:creationId xmlns:a16="http://schemas.microsoft.com/office/drawing/2014/main" id="{9142958B-7759-E04D-BC98-2EC9228B53BA}"/>
                </a:ext>
              </a:extLst>
            </p:cNvPr>
            <p:cNvSpPr>
              <a:spLocks noChangeArrowheads="1"/>
            </p:cNvSpPr>
            <p:nvPr/>
          </p:nvSpPr>
          <p:spPr bwMode="auto">
            <a:xfrm>
              <a:off x="3778561" y="3807240"/>
              <a:ext cx="161280" cy="501121"/>
            </a:xfrm>
            <a:custGeom>
              <a:avLst/>
              <a:gdLst>
                <a:gd name="T0" fmla="*/ 101401 w 369"/>
                <a:gd name="T1" fmla="*/ 500686 h 1153"/>
                <a:gd name="T2" fmla="*/ 101401 w 369"/>
                <a:gd name="T3" fmla="*/ 500686 h 1153"/>
                <a:gd name="T4" fmla="*/ 98779 w 369"/>
                <a:gd name="T5" fmla="*/ 500686 h 1153"/>
                <a:gd name="T6" fmla="*/ 98779 w 369"/>
                <a:gd name="T7" fmla="*/ 500686 h 1153"/>
                <a:gd name="T8" fmla="*/ 84792 w 369"/>
                <a:gd name="T9" fmla="*/ 481563 h 1153"/>
                <a:gd name="T10" fmla="*/ 84792 w 369"/>
                <a:gd name="T11" fmla="*/ 481563 h 1153"/>
                <a:gd name="T12" fmla="*/ 5682 w 369"/>
                <a:gd name="T13" fmla="*/ 28685 h 1153"/>
                <a:gd name="T14" fmla="*/ 5682 w 369"/>
                <a:gd name="T15" fmla="*/ 28685 h 1153"/>
                <a:gd name="T16" fmla="*/ 9179 w 369"/>
                <a:gd name="T17" fmla="*/ 5650 h 1153"/>
                <a:gd name="T18" fmla="*/ 9179 w 369"/>
                <a:gd name="T19" fmla="*/ 5650 h 1153"/>
                <a:gd name="T20" fmla="*/ 32343 w 369"/>
                <a:gd name="T21" fmla="*/ 8692 h 1153"/>
                <a:gd name="T22" fmla="*/ 32343 w 369"/>
                <a:gd name="T23" fmla="*/ 8692 h 1153"/>
                <a:gd name="T24" fmla="*/ 117573 w 369"/>
                <a:gd name="T25" fmla="*/ 486344 h 1153"/>
                <a:gd name="T26" fmla="*/ 117573 w 369"/>
                <a:gd name="T27" fmla="*/ 486344 h 1153"/>
                <a:gd name="T28" fmla="*/ 101401 w 369"/>
                <a:gd name="T29" fmla="*/ 500686 h 11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9" h="1153">
                  <a:moveTo>
                    <a:pt x="232" y="1152"/>
                  </a:moveTo>
                  <a:lnTo>
                    <a:pt x="232" y="1152"/>
                  </a:lnTo>
                  <a:cubicBezTo>
                    <a:pt x="230" y="1152"/>
                    <a:pt x="228" y="1152"/>
                    <a:pt x="226" y="1152"/>
                  </a:cubicBezTo>
                  <a:cubicBezTo>
                    <a:pt x="206" y="1149"/>
                    <a:pt x="191" y="1130"/>
                    <a:pt x="194" y="1108"/>
                  </a:cubicBezTo>
                  <a:cubicBezTo>
                    <a:pt x="289" y="440"/>
                    <a:pt x="16" y="70"/>
                    <a:pt x="13" y="66"/>
                  </a:cubicBezTo>
                  <a:cubicBezTo>
                    <a:pt x="0" y="50"/>
                    <a:pt x="4" y="25"/>
                    <a:pt x="21" y="13"/>
                  </a:cubicBezTo>
                  <a:cubicBezTo>
                    <a:pt x="37" y="0"/>
                    <a:pt x="61" y="3"/>
                    <a:pt x="74" y="20"/>
                  </a:cubicBezTo>
                  <a:cubicBezTo>
                    <a:pt x="86" y="36"/>
                    <a:pt x="368" y="419"/>
                    <a:pt x="269" y="1119"/>
                  </a:cubicBezTo>
                  <a:cubicBezTo>
                    <a:pt x="267" y="1138"/>
                    <a:pt x="251" y="1152"/>
                    <a:pt x="232" y="1152"/>
                  </a:cubicBezTo>
                </a:path>
              </a:pathLst>
            </a:custGeom>
            <a:solidFill>
              <a:srgbClr val="3581B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 name="Freeform 15">
              <a:extLst>
                <a:ext uri="{FF2B5EF4-FFF2-40B4-BE49-F238E27FC236}">
                  <a16:creationId xmlns:a16="http://schemas.microsoft.com/office/drawing/2014/main" id="{8D2DC910-711C-074A-8AFB-3A308FC59A52}"/>
                </a:ext>
              </a:extLst>
            </p:cNvPr>
            <p:cNvSpPr>
              <a:spLocks noChangeArrowheads="1"/>
            </p:cNvSpPr>
            <p:nvPr/>
          </p:nvSpPr>
          <p:spPr bwMode="auto">
            <a:xfrm>
              <a:off x="3859200" y="4143242"/>
              <a:ext cx="470401" cy="170879"/>
            </a:xfrm>
            <a:custGeom>
              <a:avLst/>
              <a:gdLst>
                <a:gd name="T0" fmla="*/ 16566 w 1079"/>
                <a:gd name="T1" fmla="*/ 170442 h 391"/>
                <a:gd name="T2" fmla="*/ 16566 w 1079"/>
                <a:gd name="T3" fmla="*/ 170442 h 391"/>
                <a:gd name="T4" fmla="*/ 0 w 1079"/>
                <a:gd name="T5" fmla="*/ 153835 h 391"/>
                <a:gd name="T6" fmla="*/ 0 w 1079"/>
                <a:gd name="T7" fmla="*/ 153835 h 391"/>
                <a:gd name="T8" fmla="*/ 16566 w 1079"/>
                <a:gd name="T9" fmla="*/ 137228 h 391"/>
                <a:gd name="T10" fmla="*/ 16566 w 1079"/>
                <a:gd name="T11" fmla="*/ 137228 h 391"/>
                <a:gd name="T12" fmla="*/ 439012 w 1079"/>
                <a:gd name="T13" fmla="*/ 6992 h 391"/>
                <a:gd name="T14" fmla="*/ 439012 w 1079"/>
                <a:gd name="T15" fmla="*/ 6992 h 391"/>
                <a:gd name="T16" fmla="*/ 462554 w 1079"/>
                <a:gd name="T17" fmla="*/ 6555 h 391"/>
                <a:gd name="T18" fmla="*/ 462554 w 1079"/>
                <a:gd name="T19" fmla="*/ 6555 h 391"/>
                <a:gd name="T20" fmla="*/ 463426 w 1079"/>
                <a:gd name="T21" fmla="*/ 29718 h 391"/>
                <a:gd name="T22" fmla="*/ 463426 w 1079"/>
                <a:gd name="T23" fmla="*/ 29718 h 391"/>
                <a:gd name="T24" fmla="*/ 16566 w 1079"/>
                <a:gd name="T25" fmla="*/ 170442 h 3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9" h="391">
                  <a:moveTo>
                    <a:pt x="38" y="390"/>
                  </a:moveTo>
                  <a:lnTo>
                    <a:pt x="38" y="390"/>
                  </a:lnTo>
                  <a:cubicBezTo>
                    <a:pt x="17" y="390"/>
                    <a:pt x="0" y="373"/>
                    <a:pt x="0" y="352"/>
                  </a:cubicBezTo>
                  <a:cubicBezTo>
                    <a:pt x="0" y="331"/>
                    <a:pt x="17" y="314"/>
                    <a:pt x="38" y="314"/>
                  </a:cubicBezTo>
                  <a:cubicBezTo>
                    <a:pt x="719" y="314"/>
                    <a:pt x="1005" y="19"/>
                    <a:pt x="1007" y="16"/>
                  </a:cubicBezTo>
                  <a:cubicBezTo>
                    <a:pt x="1022" y="1"/>
                    <a:pt x="1046" y="0"/>
                    <a:pt x="1061" y="15"/>
                  </a:cubicBezTo>
                  <a:cubicBezTo>
                    <a:pt x="1077" y="29"/>
                    <a:pt x="1078" y="53"/>
                    <a:pt x="1063" y="68"/>
                  </a:cubicBezTo>
                  <a:cubicBezTo>
                    <a:pt x="1051" y="81"/>
                    <a:pt x="755" y="390"/>
                    <a:pt x="38" y="390"/>
                  </a:cubicBezTo>
                </a:path>
              </a:pathLst>
            </a:custGeom>
            <a:solidFill>
              <a:srgbClr val="3581B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 name="Freeform 16">
              <a:extLst>
                <a:ext uri="{FF2B5EF4-FFF2-40B4-BE49-F238E27FC236}">
                  <a16:creationId xmlns:a16="http://schemas.microsoft.com/office/drawing/2014/main" id="{9876EFDB-BA23-2147-9ED8-EBC5E19B1A42}"/>
                </a:ext>
              </a:extLst>
            </p:cNvPr>
            <p:cNvSpPr>
              <a:spLocks/>
            </p:cNvSpPr>
            <p:nvPr/>
          </p:nvSpPr>
          <p:spPr bwMode="auto">
            <a:xfrm>
              <a:off x="3957121" y="3478922"/>
              <a:ext cx="420479" cy="424319"/>
            </a:xfrm>
            <a:custGeom>
              <a:avLst/>
              <a:gdLst>
                <a:gd name="T0" fmla="*/ 158712 w 967"/>
                <a:gd name="T1" fmla="*/ 125644 h 976"/>
                <a:gd name="T2" fmla="*/ 158712 w 967"/>
                <a:gd name="T3" fmla="*/ 125644 h 976"/>
                <a:gd name="T4" fmla="*/ 275246 w 967"/>
                <a:gd name="T5" fmla="*/ 24781 h 976"/>
                <a:gd name="T6" fmla="*/ 275246 w 967"/>
                <a:gd name="T7" fmla="*/ 24781 h 976"/>
                <a:gd name="T8" fmla="*/ 315685 w 967"/>
                <a:gd name="T9" fmla="*/ 180423 h 976"/>
                <a:gd name="T10" fmla="*/ 315685 w 967"/>
                <a:gd name="T11" fmla="*/ 180423 h 976"/>
                <a:gd name="T12" fmla="*/ 417870 w 967"/>
                <a:gd name="T13" fmla="*/ 264330 h 976"/>
                <a:gd name="T14" fmla="*/ 417870 w 967"/>
                <a:gd name="T15" fmla="*/ 264330 h 976"/>
                <a:gd name="T16" fmla="*/ 274377 w 967"/>
                <a:gd name="T17" fmla="*/ 320848 h 976"/>
                <a:gd name="T18" fmla="*/ 274377 w 967"/>
                <a:gd name="T19" fmla="*/ 320848 h 976"/>
                <a:gd name="T20" fmla="*/ 173497 w 967"/>
                <a:gd name="T21" fmla="*/ 407798 h 976"/>
                <a:gd name="T22" fmla="*/ 173497 w 967"/>
                <a:gd name="T23" fmla="*/ 407798 h 976"/>
                <a:gd name="T24" fmla="*/ 114795 w 967"/>
                <a:gd name="T25" fmla="*/ 277372 h 976"/>
                <a:gd name="T26" fmla="*/ 114795 w 967"/>
                <a:gd name="T27" fmla="*/ 277372 h 976"/>
                <a:gd name="T28" fmla="*/ 6088 w 967"/>
                <a:gd name="T29" fmla="*/ 194769 h 976"/>
                <a:gd name="T30" fmla="*/ 6088 w 967"/>
                <a:gd name="T31" fmla="*/ 194769 h 976"/>
                <a:gd name="T32" fmla="*/ 158712 w 967"/>
                <a:gd name="T33" fmla="*/ 125644 h 9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67" h="976">
                  <a:moveTo>
                    <a:pt x="365" y="289"/>
                  </a:moveTo>
                  <a:lnTo>
                    <a:pt x="365" y="289"/>
                  </a:lnTo>
                  <a:cubicBezTo>
                    <a:pt x="365" y="289"/>
                    <a:pt x="408" y="0"/>
                    <a:pt x="633" y="57"/>
                  </a:cubicBezTo>
                  <a:cubicBezTo>
                    <a:pt x="834" y="108"/>
                    <a:pt x="772" y="364"/>
                    <a:pt x="726" y="415"/>
                  </a:cubicBezTo>
                  <a:cubicBezTo>
                    <a:pt x="726" y="415"/>
                    <a:pt x="957" y="427"/>
                    <a:pt x="961" y="608"/>
                  </a:cubicBezTo>
                  <a:cubicBezTo>
                    <a:pt x="966" y="789"/>
                    <a:pt x="720" y="800"/>
                    <a:pt x="631" y="738"/>
                  </a:cubicBezTo>
                  <a:cubicBezTo>
                    <a:pt x="631" y="738"/>
                    <a:pt x="629" y="975"/>
                    <a:pt x="399" y="938"/>
                  </a:cubicBezTo>
                  <a:cubicBezTo>
                    <a:pt x="170" y="901"/>
                    <a:pt x="264" y="638"/>
                    <a:pt x="264" y="638"/>
                  </a:cubicBezTo>
                  <a:cubicBezTo>
                    <a:pt x="264" y="638"/>
                    <a:pt x="28" y="631"/>
                    <a:pt x="14" y="448"/>
                  </a:cubicBezTo>
                  <a:cubicBezTo>
                    <a:pt x="0" y="264"/>
                    <a:pt x="193" y="180"/>
                    <a:pt x="365" y="289"/>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16" name="Freeform 17">
              <a:extLst>
                <a:ext uri="{FF2B5EF4-FFF2-40B4-BE49-F238E27FC236}">
                  <a16:creationId xmlns:a16="http://schemas.microsoft.com/office/drawing/2014/main" id="{C5BA0478-772B-9A43-84D4-E477774127B7}"/>
                </a:ext>
              </a:extLst>
            </p:cNvPr>
            <p:cNvSpPr>
              <a:spLocks noChangeArrowheads="1"/>
            </p:cNvSpPr>
            <p:nvPr/>
          </p:nvSpPr>
          <p:spPr bwMode="auto">
            <a:xfrm>
              <a:off x="4101436" y="3634234"/>
              <a:ext cx="136546" cy="136294"/>
            </a:xfrm>
            <a:custGeom>
              <a:avLst/>
              <a:gdLst>
                <a:gd name="T0" fmla="*/ 156 w 313"/>
                <a:gd name="T1" fmla="*/ 312 h 313"/>
                <a:gd name="T2" fmla="*/ 156 w 313"/>
                <a:gd name="T3" fmla="*/ 312 h 313"/>
                <a:gd name="T4" fmla="*/ 312 w 313"/>
                <a:gd name="T5" fmla="*/ 156 h 313"/>
                <a:gd name="T6" fmla="*/ 312 w 313"/>
                <a:gd name="T7" fmla="*/ 156 h 313"/>
                <a:gd name="T8" fmla="*/ 156 w 313"/>
                <a:gd name="T9" fmla="*/ 0 h 313"/>
                <a:gd name="T10" fmla="*/ 156 w 313"/>
                <a:gd name="T11" fmla="*/ 0 h 313"/>
                <a:gd name="T12" fmla="*/ 0 w 313"/>
                <a:gd name="T13" fmla="*/ 156 h 313"/>
                <a:gd name="T14" fmla="*/ 0 w 313"/>
                <a:gd name="T15" fmla="*/ 156 h 313"/>
                <a:gd name="T16" fmla="*/ 156 w 313"/>
                <a:gd name="T17" fmla="*/ 31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313">
                  <a:moveTo>
                    <a:pt x="156" y="312"/>
                  </a:moveTo>
                  <a:lnTo>
                    <a:pt x="156" y="312"/>
                  </a:lnTo>
                  <a:cubicBezTo>
                    <a:pt x="242" y="312"/>
                    <a:pt x="312" y="242"/>
                    <a:pt x="312" y="156"/>
                  </a:cubicBezTo>
                  <a:lnTo>
                    <a:pt x="312" y="156"/>
                  </a:lnTo>
                  <a:cubicBezTo>
                    <a:pt x="312" y="70"/>
                    <a:pt x="242" y="0"/>
                    <a:pt x="156" y="0"/>
                  </a:cubicBezTo>
                  <a:lnTo>
                    <a:pt x="156" y="0"/>
                  </a:lnTo>
                  <a:cubicBezTo>
                    <a:pt x="70" y="0"/>
                    <a:pt x="0" y="70"/>
                    <a:pt x="0" y="156"/>
                  </a:cubicBezTo>
                  <a:lnTo>
                    <a:pt x="0" y="156"/>
                  </a:lnTo>
                  <a:cubicBezTo>
                    <a:pt x="0" y="242"/>
                    <a:pt x="70" y="312"/>
                    <a:pt x="156" y="312"/>
                  </a:cubicBezTo>
                </a:path>
              </a:pathLst>
            </a:custGeom>
            <a:solidFill>
              <a:schemeClr val="accent4">
                <a:lumMod val="75000"/>
              </a:schemeClr>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17" name="Freeform 18">
              <a:extLst>
                <a:ext uri="{FF2B5EF4-FFF2-40B4-BE49-F238E27FC236}">
                  <a16:creationId xmlns:a16="http://schemas.microsoft.com/office/drawing/2014/main" id="{500E36C6-A02B-6343-A4A1-9CACD4821EA7}"/>
                </a:ext>
              </a:extLst>
            </p:cNvPr>
            <p:cNvSpPr>
              <a:spLocks noChangeArrowheads="1"/>
            </p:cNvSpPr>
            <p:nvPr/>
          </p:nvSpPr>
          <p:spPr bwMode="auto">
            <a:xfrm>
              <a:off x="4118902" y="3653252"/>
              <a:ext cx="100028" cy="99843"/>
            </a:xfrm>
            <a:custGeom>
              <a:avLst/>
              <a:gdLst>
                <a:gd name="T0" fmla="*/ 0 w 231"/>
                <a:gd name="T1" fmla="*/ 114 h 229"/>
                <a:gd name="T2" fmla="*/ 0 w 231"/>
                <a:gd name="T3" fmla="*/ 114 h 229"/>
                <a:gd name="T4" fmla="*/ 115 w 231"/>
                <a:gd name="T5" fmla="*/ 228 h 229"/>
                <a:gd name="T6" fmla="*/ 115 w 231"/>
                <a:gd name="T7" fmla="*/ 228 h 229"/>
                <a:gd name="T8" fmla="*/ 230 w 231"/>
                <a:gd name="T9" fmla="*/ 114 h 229"/>
                <a:gd name="T10" fmla="*/ 230 w 231"/>
                <a:gd name="T11" fmla="*/ 114 h 229"/>
                <a:gd name="T12" fmla="*/ 115 w 231"/>
                <a:gd name="T13" fmla="*/ 0 h 229"/>
                <a:gd name="T14" fmla="*/ 115 w 231"/>
                <a:gd name="T15" fmla="*/ 0 h 229"/>
                <a:gd name="T16" fmla="*/ 0 w 231"/>
                <a:gd name="T1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29">
                  <a:moveTo>
                    <a:pt x="0" y="114"/>
                  </a:moveTo>
                  <a:lnTo>
                    <a:pt x="0" y="114"/>
                  </a:lnTo>
                  <a:cubicBezTo>
                    <a:pt x="0" y="177"/>
                    <a:pt x="51" y="228"/>
                    <a:pt x="115" y="228"/>
                  </a:cubicBezTo>
                  <a:lnTo>
                    <a:pt x="115" y="228"/>
                  </a:lnTo>
                  <a:cubicBezTo>
                    <a:pt x="179" y="228"/>
                    <a:pt x="230" y="177"/>
                    <a:pt x="230" y="114"/>
                  </a:cubicBezTo>
                  <a:lnTo>
                    <a:pt x="230" y="114"/>
                  </a:lnTo>
                  <a:cubicBezTo>
                    <a:pt x="230" y="51"/>
                    <a:pt x="179" y="0"/>
                    <a:pt x="115" y="0"/>
                  </a:cubicBezTo>
                  <a:lnTo>
                    <a:pt x="115" y="0"/>
                  </a:lnTo>
                  <a:cubicBezTo>
                    <a:pt x="51" y="0"/>
                    <a:pt x="0" y="51"/>
                    <a:pt x="0" y="114"/>
                  </a:cubicBezTo>
                </a:path>
              </a:pathLst>
            </a:custGeom>
            <a:solidFill>
              <a:schemeClr val="accent4"/>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18" name="Freeform 19">
              <a:extLst>
                <a:ext uri="{FF2B5EF4-FFF2-40B4-BE49-F238E27FC236}">
                  <a16:creationId xmlns:a16="http://schemas.microsoft.com/office/drawing/2014/main" id="{CC2F5A09-628E-9F47-BE2E-62A8ABB97270}"/>
                </a:ext>
              </a:extLst>
            </p:cNvPr>
            <p:cNvSpPr>
              <a:spLocks/>
            </p:cNvSpPr>
            <p:nvPr/>
          </p:nvSpPr>
          <p:spPr bwMode="auto">
            <a:xfrm>
              <a:off x="3561602" y="3580681"/>
              <a:ext cx="470399" cy="418560"/>
            </a:xfrm>
            <a:custGeom>
              <a:avLst/>
              <a:gdLst>
                <a:gd name="T0" fmla="*/ 154479 w 1081"/>
                <a:gd name="T1" fmla="*/ 137776 h 960"/>
                <a:gd name="T2" fmla="*/ 154479 w 1081"/>
                <a:gd name="T3" fmla="*/ 137776 h 960"/>
                <a:gd name="T4" fmla="*/ 234112 w 1081"/>
                <a:gd name="T5" fmla="*/ 5668 h 960"/>
                <a:gd name="T6" fmla="*/ 234112 w 1081"/>
                <a:gd name="T7" fmla="*/ 5668 h 960"/>
                <a:gd name="T8" fmla="*/ 320707 w 1081"/>
                <a:gd name="T9" fmla="*/ 141700 h 960"/>
                <a:gd name="T10" fmla="*/ 320707 w 1081"/>
                <a:gd name="T11" fmla="*/ 141700 h 960"/>
                <a:gd name="T12" fmla="*/ 444290 w 1081"/>
                <a:gd name="T13" fmla="*/ 189660 h 960"/>
                <a:gd name="T14" fmla="*/ 444290 w 1081"/>
                <a:gd name="T15" fmla="*/ 189660 h 960"/>
                <a:gd name="T16" fmla="*/ 325058 w 1081"/>
                <a:gd name="T17" fmla="*/ 288632 h 960"/>
                <a:gd name="T18" fmla="*/ 325058 w 1081"/>
                <a:gd name="T19" fmla="*/ 288632 h 960"/>
                <a:gd name="T20" fmla="*/ 255869 w 1081"/>
                <a:gd name="T21" fmla="*/ 402864 h 960"/>
                <a:gd name="T22" fmla="*/ 255869 w 1081"/>
                <a:gd name="T23" fmla="*/ 402864 h 960"/>
                <a:gd name="T24" fmla="*/ 159266 w 1081"/>
                <a:gd name="T25" fmla="*/ 296044 h 960"/>
                <a:gd name="T26" fmla="*/ 159266 w 1081"/>
                <a:gd name="T27" fmla="*/ 296044 h 960"/>
                <a:gd name="T28" fmla="*/ 30461 w 1081"/>
                <a:gd name="T29" fmla="*/ 251136 h 960"/>
                <a:gd name="T30" fmla="*/ 30461 w 1081"/>
                <a:gd name="T31" fmla="*/ 251136 h 960"/>
                <a:gd name="T32" fmla="*/ 154479 w 1081"/>
                <a:gd name="T33" fmla="*/ 137776 h 9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81" h="960">
                  <a:moveTo>
                    <a:pt x="355" y="316"/>
                  </a:moveTo>
                  <a:lnTo>
                    <a:pt x="355" y="316"/>
                  </a:lnTo>
                  <a:cubicBezTo>
                    <a:pt x="355" y="316"/>
                    <a:pt x="307" y="29"/>
                    <a:pt x="538" y="13"/>
                  </a:cubicBezTo>
                  <a:cubicBezTo>
                    <a:pt x="745" y="0"/>
                    <a:pt x="766" y="263"/>
                    <a:pt x="737" y="325"/>
                  </a:cubicBezTo>
                  <a:cubicBezTo>
                    <a:pt x="737" y="325"/>
                    <a:pt x="960" y="265"/>
                    <a:pt x="1021" y="435"/>
                  </a:cubicBezTo>
                  <a:cubicBezTo>
                    <a:pt x="1080" y="606"/>
                    <a:pt x="850" y="693"/>
                    <a:pt x="747" y="662"/>
                  </a:cubicBezTo>
                  <a:cubicBezTo>
                    <a:pt x="747" y="662"/>
                    <a:pt x="817" y="887"/>
                    <a:pt x="588" y="924"/>
                  </a:cubicBezTo>
                  <a:cubicBezTo>
                    <a:pt x="358" y="959"/>
                    <a:pt x="366" y="679"/>
                    <a:pt x="366" y="679"/>
                  </a:cubicBezTo>
                  <a:cubicBezTo>
                    <a:pt x="366" y="679"/>
                    <a:pt x="140" y="746"/>
                    <a:pt x="70" y="576"/>
                  </a:cubicBezTo>
                  <a:cubicBezTo>
                    <a:pt x="0" y="405"/>
                    <a:pt x="157" y="266"/>
                    <a:pt x="355" y="31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19" name="Freeform 20">
              <a:extLst>
                <a:ext uri="{FF2B5EF4-FFF2-40B4-BE49-F238E27FC236}">
                  <a16:creationId xmlns:a16="http://schemas.microsoft.com/office/drawing/2014/main" id="{50222792-6D66-5A4E-B48C-C38CB13A0DFE}"/>
                </a:ext>
              </a:extLst>
            </p:cNvPr>
            <p:cNvSpPr>
              <a:spLocks noChangeArrowheads="1"/>
            </p:cNvSpPr>
            <p:nvPr/>
          </p:nvSpPr>
          <p:spPr bwMode="auto">
            <a:xfrm>
              <a:off x="3718789" y="3721399"/>
              <a:ext cx="154011" cy="150558"/>
            </a:xfrm>
            <a:custGeom>
              <a:avLst/>
              <a:gdLst>
                <a:gd name="T0" fmla="*/ 224 w 351"/>
                <a:gd name="T1" fmla="*/ 323 h 350"/>
                <a:gd name="T2" fmla="*/ 224 w 351"/>
                <a:gd name="T3" fmla="*/ 323 h 350"/>
                <a:gd name="T4" fmla="*/ 324 w 351"/>
                <a:gd name="T5" fmla="*/ 127 h 350"/>
                <a:gd name="T6" fmla="*/ 324 w 351"/>
                <a:gd name="T7" fmla="*/ 127 h 350"/>
                <a:gd name="T8" fmla="*/ 127 w 351"/>
                <a:gd name="T9" fmla="*/ 26 h 350"/>
                <a:gd name="T10" fmla="*/ 127 w 351"/>
                <a:gd name="T11" fmla="*/ 26 h 350"/>
                <a:gd name="T12" fmla="*/ 27 w 351"/>
                <a:gd name="T13" fmla="*/ 223 h 350"/>
                <a:gd name="T14" fmla="*/ 27 w 351"/>
                <a:gd name="T15" fmla="*/ 223 h 350"/>
                <a:gd name="T16" fmla="*/ 224 w 351"/>
                <a:gd name="T17"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350">
                  <a:moveTo>
                    <a:pt x="224" y="323"/>
                  </a:moveTo>
                  <a:lnTo>
                    <a:pt x="224" y="323"/>
                  </a:lnTo>
                  <a:cubicBezTo>
                    <a:pt x="305" y="296"/>
                    <a:pt x="350" y="209"/>
                    <a:pt x="324" y="127"/>
                  </a:cubicBezTo>
                  <a:lnTo>
                    <a:pt x="324" y="127"/>
                  </a:lnTo>
                  <a:cubicBezTo>
                    <a:pt x="297" y="45"/>
                    <a:pt x="209" y="0"/>
                    <a:pt x="127" y="26"/>
                  </a:cubicBezTo>
                  <a:lnTo>
                    <a:pt x="127" y="26"/>
                  </a:lnTo>
                  <a:cubicBezTo>
                    <a:pt x="45" y="53"/>
                    <a:pt x="0" y="141"/>
                    <a:pt x="27" y="223"/>
                  </a:cubicBezTo>
                  <a:lnTo>
                    <a:pt x="27" y="223"/>
                  </a:lnTo>
                  <a:cubicBezTo>
                    <a:pt x="54" y="305"/>
                    <a:pt x="142" y="349"/>
                    <a:pt x="224" y="323"/>
                  </a:cubicBezTo>
                </a:path>
              </a:pathLst>
            </a:custGeom>
            <a:solidFill>
              <a:schemeClr val="accent4">
                <a:lumMod val="75000"/>
              </a:schemeClr>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20" name="Freeform 21">
              <a:extLst>
                <a:ext uri="{FF2B5EF4-FFF2-40B4-BE49-F238E27FC236}">
                  <a16:creationId xmlns:a16="http://schemas.microsoft.com/office/drawing/2014/main" id="{49833268-5292-AA49-99B3-CAE2985E6926}"/>
                </a:ext>
              </a:extLst>
            </p:cNvPr>
            <p:cNvSpPr>
              <a:spLocks noChangeArrowheads="1"/>
            </p:cNvSpPr>
            <p:nvPr/>
          </p:nvSpPr>
          <p:spPr bwMode="auto">
            <a:xfrm>
              <a:off x="3739430" y="3740417"/>
              <a:ext cx="114318" cy="112523"/>
            </a:xfrm>
            <a:custGeom>
              <a:avLst/>
              <a:gdLst>
                <a:gd name="T0" fmla="*/ 19 w 258"/>
                <a:gd name="T1" fmla="*/ 164 h 258"/>
                <a:gd name="T2" fmla="*/ 19 w 258"/>
                <a:gd name="T3" fmla="*/ 164 h 258"/>
                <a:gd name="T4" fmla="*/ 163 w 258"/>
                <a:gd name="T5" fmla="*/ 238 h 258"/>
                <a:gd name="T6" fmla="*/ 163 w 258"/>
                <a:gd name="T7" fmla="*/ 238 h 258"/>
                <a:gd name="T8" fmla="*/ 238 w 258"/>
                <a:gd name="T9" fmla="*/ 93 h 258"/>
                <a:gd name="T10" fmla="*/ 238 w 258"/>
                <a:gd name="T11" fmla="*/ 93 h 258"/>
                <a:gd name="T12" fmla="*/ 93 w 258"/>
                <a:gd name="T13" fmla="*/ 20 h 258"/>
                <a:gd name="T14" fmla="*/ 93 w 258"/>
                <a:gd name="T15" fmla="*/ 20 h 258"/>
                <a:gd name="T16" fmla="*/ 19 w 258"/>
                <a:gd name="T17" fmla="*/ 16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8">
                  <a:moveTo>
                    <a:pt x="19" y="164"/>
                  </a:moveTo>
                  <a:lnTo>
                    <a:pt x="19" y="164"/>
                  </a:lnTo>
                  <a:cubicBezTo>
                    <a:pt x="39" y="224"/>
                    <a:pt x="104" y="257"/>
                    <a:pt x="163" y="238"/>
                  </a:cubicBezTo>
                  <a:lnTo>
                    <a:pt x="163" y="238"/>
                  </a:lnTo>
                  <a:cubicBezTo>
                    <a:pt x="224" y="218"/>
                    <a:pt x="257" y="154"/>
                    <a:pt x="238" y="93"/>
                  </a:cubicBezTo>
                  <a:lnTo>
                    <a:pt x="238" y="93"/>
                  </a:lnTo>
                  <a:cubicBezTo>
                    <a:pt x="218" y="33"/>
                    <a:pt x="153" y="0"/>
                    <a:pt x="93" y="20"/>
                  </a:cubicBezTo>
                  <a:lnTo>
                    <a:pt x="93" y="20"/>
                  </a:lnTo>
                  <a:cubicBezTo>
                    <a:pt x="33" y="39"/>
                    <a:pt x="0" y="104"/>
                    <a:pt x="19" y="164"/>
                  </a:cubicBezTo>
                </a:path>
              </a:pathLst>
            </a:custGeom>
            <a:solidFill>
              <a:schemeClr val="accent4"/>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21" name="Freeform 22">
              <a:extLst>
                <a:ext uri="{FF2B5EF4-FFF2-40B4-BE49-F238E27FC236}">
                  <a16:creationId xmlns:a16="http://schemas.microsoft.com/office/drawing/2014/main" id="{1B52BE73-DBB4-C74B-AAE6-5F93945BF65C}"/>
                </a:ext>
              </a:extLst>
            </p:cNvPr>
            <p:cNvSpPr>
              <a:spLocks/>
            </p:cNvSpPr>
            <p:nvPr/>
          </p:nvSpPr>
          <p:spPr bwMode="auto">
            <a:xfrm>
              <a:off x="4128000" y="3882122"/>
              <a:ext cx="470401" cy="418560"/>
            </a:xfrm>
            <a:custGeom>
              <a:avLst/>
              <a:gdLst>
                <a:gd name="T0" fmla="*/ 154044 w 1081"/>
                <a:gd name="T1" fmla="*/ 138068 h 961"/>
                <a:gd name="T2" fmla="*/ 154044 w 1081"/>
                <a:gd name="T3" fmla="*/ 138068 h 961"/>
                <a:gd name="T4" fmla="*/ 234113 w 1081"/>
                <a:gd name="T5" fmla="*/ 6098 h 961"/>
                <a:gd name="T6" fmla="*/ 234113 w 1081"/>
                <a:gd name="T7" fmla="*/ 6098 h 961"/>
                <a:gd name="T8" fmla="*/ 320708 w 1081"/>
                <a:gd name="T9" fmla="*/ 141988 h 961"/>
                <a:gd name="T10" fmla="*/ 320708 w 1081"/>
                <a:gd name="T11" fmla="*/ 141988 h 961"/>
                <a:gd name="T12" fmla="*/ 443857 w 1081"/>
                <a:gd name="T13" fmla="*/ 190334 h 961"/>
                <a:gd name="T14" fmla="*/ 443857 w 1081"/>
                <a:gd name="T15" fmla="*/ 190334 h 961"/>
                <a:gd name="T16" fmla="*/ 324625 w 1081"/>
                <a:gd name="T17" fmla="*/ 288767 h 961"/>
                <a:gd name="T18" fmla="*/ 324625 w 1081"/>
                <a:gd name="T19" fmla="*/ 288767 h 961"/>
                <a:gd name="T20" fmla="*/ 255435 w 1081"/>
                <a:gd name="T21" fmla="*/ 402445 h 961"/>
                <a:gd name="T22" fmla="*/ 255435 w 1081"/>
                <a:gd name="T23" fmla="*/ 402445 h 961"/>
                <a:gd name="T24" fmla="*/ 159266 w 1081"/>
                <a:gd name="T25" fmla="*/ 296607 h 961"/>
                <a:gd name="T26" fmla="*/ 159266 w 1081"/>
                <a:gd name="T27" fmla="*/ 296607 h 961"/>
                <a:gd name="T28" fmla="*/ 30026 w 1081"/>
                <a:gd name="T29" fmla="*/ 251310 h 961"/>
                <a:gd name="T30" fmla="*/ 30026 w 1081"/>
                <a:gd name="T31" fmla="*/ 251310 h 961"/>
                <a:gd name="T32" fmla="*/ 154044 w 1081"/>
                <a:gd name="T33" fmla="*/ 138068 h 9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81" h="961">
                  <a:moveTo>
                    <a:pt x="354" y="317"/>
                  </a:moveTo>
                  <a:lnTo>
                    <a:pt x="354" y="317"/>
                  </a:lnTo>
                  <a:cubicBezTo>
                    <a:pt x="354" y="317"/>
                    <a:pt x="306" y="30"/>
                    <a:pt x="538" y="14"/>
                  </a:cubicBezTo>
                  <a:cubicBezTo>
                    <a:pt x="745" y="0"/>
                    <a:pt x="765" y="264"/>
                    <a:pt x="737" y="326"/>
                  </a:cubicBezTo>
                  <a:cubicBezTo>
                    <a:pt x="737" y="326"/>
                    <a:pt x="959" y="266"/>
                    <a:pt x="1020" y="437"/>
                  </a:cubicBezTo>
                  <a:cubicBezTo>
                    <a:pt x="1080" y="608"/>
                    <a:pt x="849" y="694"/>
                    <a:pt x="746" y="663"/>
                  </a:cubicBezTo>
                  <a:cubicBezTo>
                    <a:pt x="746" y="663"/>
                    <a:pt x="817" y="888"/>
                    <a:pt x="587" y="924"/>
                  </a:cubicBezTo>
                  <a:cubicBezTo>
                    <a:pt x="358" y="960"/>
                    <a:pt x="366" y="681"/>
                    <a:pt x="366" y="681"/>
                  </a:cubicBezTo>
                  <a:cubicBezTo>
                    <a:pt x="366" y="681"/>
                    <a:pt x="139" y="747"/>
                    <a:pt x="69" y="577"/>
                  </a:cubicBezTo>
                  <a:cubicBezTo>
                    <a:pt x="0" y="407"/>
                    <a:pt x="157" y="266"/>
                    <a:pt x="354" y="3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22" name="Freeform 23">
              <a:extLst>
                <a:ext uri="{FF2B5EF4-FFF2-40B4-BE49-F238E27FC236}">
                  <a16:creationId xmlns:a16="http://schemas.microsoft.com/office/drawing/2014/main" id="{8D7D6D48-ED61-AB45-86E7-30B98531B2F4}"/>
                </a:ext>
              </a:extLst>
            </p:cNvPr>
            <p:cNvSpPr>
              <a:spLocks noChangeArrowheads="1"/>
            </p:cNvSpPr>
            <p:nvPr/>
          </p:nvSpPr>
          <p:spPr bwMode="auto">
            <a:xfrm>
              <a:off x="4287203" y="4022514"/>
              <a:ext cx="154011" cy="153728"/>
            </a:xfrm>
            <a:custGeom>
              <a:avLst/>
              <a:gdLst>
                <a:gd name="T0" fmla="*/ 223 w 351"/>
                <a:gd name="T1" fmla="*/ 323 h 351"/>
                <a:gd name="T2" fmla="*/ 223 w 351"/>
                <a:gd name="T3" fmla="*/ 323 h 351"/>
                <a:gd name="T4" fmla="*/ 323 w 351"/>
                <a:gd name="T5" fmla="*/ 127 h 351"/>
                <a:gd name="T6" fmla="*/ 323 w 351"/>
                <a:gd name="T7" fmla="*/ 127 h 351"/>
                <a:gd name="T8" fmla="*/ 127 w 351"/>
                <a:gd name="T9" fmla="*/ 27 h 351"/>
                <a:gd name="T10" fmla="*/ 127 w 351"/>
                <a:gd name="T11" fmla="*/ 27 h 351"/>
                <a:gd name="T12" fmla="*/ 26 w 351"/>
                <a:gd name="T13" fmla="*/ 223 h 351"/>
                <a:gd name="T14" fmla="*/ 26 w 351"/>
                <a:gd name="T15" fmla="*/ 223 h 351"/>
                <a:gd name="T16" fmla="*/ 223 w 351"/>
                <a:gd name="T17" fmla="*/ 32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351">
                  <a:moveTo>
                    <a:pt x="223" y="323"/>
                  </a:moveTo>
                  <a:lnTo>
                    <a:pt x="223" y="323"/>
                  </a:lnTo>
                  <a:cubicBezTo>
                    <a:pt x="304" y="297"/>
                    <a:pt x="350" y="208"/>
                    <a:pt x="323" y="127"/>
                  </a:cubicBezTo>
                  <a:lnTo>
                    <a:pt x="323" y="127"/>
                  </a:lnTo>
                  <a:cubicBezTo>
                    <a:pt x="296" y="45"/>
                    <a:pt x="208" y="0"/>
                    <a:pt x="127" y="27"/>
                  </a:cubicBezTo>
                  <a:lnTo>
                    <a:pt x="127" y="27"/>
                  </a:lnTo>
                  <a:cubicBezTo>
                    <a:pt x="45" y="53"/>
                    <a:pt x="0" y="141"/>
                    <a:pt x="26" y="223"/>
                  </a:cubicBezTo>
                  <a:lnTo>
                    <a:pt x="26" y="223"/>
                  </a:lnTo>
                  <a:cubicBezTo>
                    <a:pt x="53" y="304"/>
                    <a:pt x="141" y="350"/>
                    <a:pt x="223" y="323"/>
                  </a:cubicBezTo>
                </a:path>
              </a:pathLst>
            </a:custGeom>
            <a:solidFill>
              <a:schemeClr val="accent4">
                <a:lumMod val="75000"/>
              </a:schemeClr>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sp>
          <p:nvSpPr>
            <p:cNvPr id="23" name="Freeform 24">
              <a:extLst>
                <a:ext uri="{FF2B5EF4-FFF2-40B4-BE49-F238E27FC236}">
                  <a16:creationId xmlns:a16="http://schemas.microsoft.com/office/drawing/2014/main" id="{337C3B7C-23B2-AE40-BECA-EBF954F8E5E4}"/>
                </a:ext>
              </a:extLst>
            </p:cNvPr>
            <p:cNvSpPr>
              <a:spLocks noChangeArrowheads="1"/>
            </p:cNvSpPr>
            <p:nvPr/>
          </p:nvSpPr>
          <p:spPr bwMode="auto">
            <a:xfrm>
              <a:off x="4306256" y="4043117"/>
              <a:ext cx="114318" cy="114107"/>
            </a:xfrm>
            <a:custGeom>
              <a:avLst/>
              <a:gdLst>
                <a:gd name="T0" fmla="*/ 20 w 258"/>
                <a:gd name="T1" fmla="*/ 164 h 258"/>
                <a:gd name="T2" fmla="*/ 20 w 258"/>
                <a:gd name="T3" fmla="*/ 164 h 258"/>
                <a:gd name="T4" fmla="*/ 164 w 258"/>
                <a:gd name="T5" fmla="*/ 238 h 258"/>
                <a:gd name="T6" fmla="*/ 164 w 258"/>
                <a:gd name="T7" fmla="*/ 238 h 258"/>
                <a:gd name="T8" fmla="*/ 237 w 258"/>
                <a:gd name="T9" fmla="*/ 93 h 258"/>
                <a:gd name="T10" fmla="*/ 237 w 258"/>
                <a:gd name="T11" fmla="*/ 93 h 258"/>
                <a:gd name="T12" fmla="*/ 93 w 258"/>
                <a:gd name="T13" fmla="*/ 19 h 258"/>
                <a:gd name="T14" fmla="*/ 93 w 258"/>
                <a:gd name="T15" fmla="*/ 19 h 258"/>
                <a:gd name="T16" fmla="*/ 20 w 258"/>
                <a:gd name="T17" fmla="*/ 16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8">
                  <a:moveTo>
                    <a:pt x="20" y="164"/>
                  </a:moveTo>
                  <a:lnTo>
                    <a:pt x="20" y="164"/>
                  </a:lnTo>
                  <a:cubicBezTo>
                    <a:pt x="39" y="224"/>
                    <a:pt x="104" y="257"/>
                    <a:pt x="164" y="238"/>
                  </a:cubicBezTo>
                  <a:lnTo>
                    <a:pt x="164" y="238"/>
                  </a:lnTo>
                  <a:cubicBezTo>
                    <a:pt x="225" y="219"/>
                    <a:pt x="257" y="153"/>
                    <a:pt x="237" y="93"/>
                  </a:cubicBezTo>
                  <a:lnTo>
                    <a:pt x="237" y="93"/>
                  </a:lnTo>
                  <a:cubicBezTo>
                    <a:pt x="218" y="33"/>
                    <a:pt x="153" y="0"/>
                    <a:pt x="93" y="19"/>
                  </a:cubicBezTo>
                  <a:lnTo>
                    <a:pt x="93" y="19"/>
                  </a:lnTo>
                  <a:cubicBezTo>
                    <a:pt x="33" y="39"/>
                    <a:pt x="0" y="104"/>
                    <a:pt x="20" y="164"/>
                  </a:cubicBezTo>
                </a:path>
              </a:pathLst>
            </a:custGeom>
            <a:solidFill>
              <a:schemeClr val="accent4"/>
            </a:solidFill>
            <a:ln>
              <a:noFill/>
            </a:ln>
            <a:effectLst/>
          </p:spPr>
          <p:txBody>
            <a:bodyPr wrap="none" anchor="ctr"/>
            <a:lstStyle/>
            <a:p>
              <a:pPr eaLnBrk="1" fontAlgn="auto" hangingPunct="1">
                <a:spcBef>
                  <a:spcPts val="0"/>
                </a:spcBef>
                <a:spcAft>
                  <a:spcPts val="0"/>
                </a:spcAft>
                <a:defRPr/>
              </a:pPr>
              <a:endParaRPr lang="es-ES_tradnl">
                <a:latin typeface="+mn-lt"/>
              </a:endParaRPr>
            </a:p>
          </p:txBody>
        </p:sp>
      </p:gr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258" y="4542255"/>
            <a:ext cx="584543" cy="601245"/>
          </a:xfrm>
          <a:prstGeom prst="rect">
            <a:avLst/>
          </a:prstGeom>
        </p:spPr>
      </p:pic>
    </p:spTree>
    <p:extLst>
      <p:ext uri="{BB962C8B-B14F-4D97-AF65-F5344CB8AC3E}">
        <p14:creationId xmlns:p14="http://schemas.microsoft.com/office/powerpoint/2010/main" val="2012104045"/>
      </p:ext>
    </p:extLst>
  </p:cSld>
  <p:clrMapOvr>
    <a:masterClrMapping/>
  </p:clrMapOvr>
  <p:transition advClick="0"/>
</p:sld>
</file>

<file path=ppt/theme/theme1.xml><?xml version="1.0" encoding="utf-8"?>
<a:theme xmlns:a="http://schemas.openxmlformats.org/drawingml/2006/main" name="Default Theme">
  <a:themeElements>
    <a:clrScheme name="Custom 42">
      <a:dk1>
        <a:srgbClr val="B4B4B4"/>
      </a:dk1>
      <a:lt1>
        <a:srgbClr val="FFFFFF"/>
      </a:lt1>
      <a:dk2>
        <a:srgbClr val="151540"/>
      </a:dk2>
      <a:lt2>
        <a:srgbClr val="FFFFFF"/>
      </a:lt2>
      <a:accent1>
        <a:srgbClr val="151540"/>
      </a:accent1>
      <a:accent2>
        <a:srgbClr val="F32F7F"/>
      </a:accent2>
      <a:accent3>
        <a:srgbClr val="71B278"/>
      </a:accent3>
      <a:accent4>
        <a:srgbClr val="52ACB5"/>
      </a:accent4>
      <a:accent5>
        <a:srgbClr val="1286DD"/>
      </a:accent5>
      <a:accent6>
        <a:srgbClr val="CDCED1"/>
      </a:accent6>
      <a:hlink>
        <a:srgbClr val="F33B48"/>
      </a:hlink>
      <a:folHlink>
        <a:srgbClr val="FFC00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29764</TotalTime>
  <Words>819</Words>
  <Application>Microsoft Office PowerPoint</Application>
  <PresentationFormat>On-screen Show (16:9)</PresentationFormat>
  <Paragraphs>177</Paragraphs>
  <Slides>32</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.Vn3DH</vt:lpstr>
      <vt:lpstr>Arial</vt:lpstr>
      <vt:lpstr>Calibri</vt:lpstr>
      <vt:lpstr>Calibri Light</vt:lpstr>
      <vt:lpstr>Cambria</vt:lpstr>
      <vt:lpstr>Monaco</vt:lpstr>
      <vt:lpstr>Nunito Black</vt:lpstr>
      <vt:lpstr>Nunito Bold</vt:lpstr>
      <vt:lpstr>Poppins Light</vt:lpstr>
      <vt:lpstr>Roboto Regular</vt:lpstr>
      <vt:lpstr>Times New Roman</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creator>Designed by Slidesmash</dc:creator>
  <cp:lastModifiedBy>SON</cp:lastModifiedBy>
  <cp:revision>5975</cp:revision>
  <dcterms:created xsi:type="dcterms:W3CDTF">2014-11-12T21:47:38Z</dcterms:created>
  <dcterms:modified xsi:type="dcterms:W3CDTF">2020-05-20T04:32:24Z</dcterms:modified>
</cp:coreProperties>
</file>